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1"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0C853-2BEC-407B-90BD-B776B0411B68}" type="datetimeFigureOut">
              <a:rPr lang="en-US" smtClean="0"/>
              <a:t>9/1/2010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70B13-6D3D-4ED3-8550-064FB635D3D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F491401-CB5C-4BD3-8961-B92218BA687F}" type="slidenum">
              <a:rPr lang="en-US"/>
              <a:pPr/>
              <a:t>27</a:t>
            </a:fld>
            <a:endParaRPr lang="en-US"/>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latin typeface="Arial" pitchFamily="34" charset="0"/>
              </a:rPr>
              <a:t>Figure 1.13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A6D78-3727-44F8-A2D8-4D4DF7ACAAF8}"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A6D78-3727-44F8-A2D8-4D4DF7ACAAF8}"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A6D78-3727-44F8-A2D8-4D4DF7ACAAF8}"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A6D78-3727-44F8-A2D8-4D4DF7ACAAF8}"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A6D78-3727-44F8-A2D8-4D4DF7ACAAF8}" type="datetimeFigureOut">
              <a:rPr lang="en-US" smtClean="0"/>
              <a:pPr/>
              <a:t>9/1/2010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A6D78-3727-44F8-A2D8-4D4DF7ACAAF8}"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A6D78-3727-44F8-A2D8-4D4DF7ACAAF8}" type="datetimeFigureOut">
              <a:rPr lang="en-US" smtClean="0"/>
              <a:pPr/>
              <a:t>9/1/2010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A6D78-3727-44F8-A2D8-4D4DF7ACAAF8}" type="datetimeFigureOut">
              <a:rPr lang="en-US" smtClean="0"/>
              <a:pPr/>
              <a:t>9/1/2010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A6D78-3727-44F8-A2D8-4D4DF7ACAAF8}" type="datetimeFigureOut">
              <a:rPr lang="en-US" smtClean="0"/>
              <a:pPr/>
              <a:t>9/1/2010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A6D78-3727-44F8-A2D8-4D4DF7ACAAF8}"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A6D78-3727-44F8-A2D8-4D4DF7ACAAF8}" type="datetimeFigureOut">
              <a:rPr lang="en-US" smtClean="0"/>
              <a:pPr/>
              <a:t>9/1/2010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E7654-10EE-4F85-95A6-78C15E4820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A6D78-3727-44F8-A2D8-4D4DF7ACAAF8}" type="datetimeFigureOut">
              <a:rPr lang="en-US" smtClean="0"/>
              <a:pPr/>
              <a:t>9/1/2010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E7654-10EE-4F85-95A6-78C15E4820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85800"/>
          </a:xfrm>
        </p:spPr>
        <p:txBody>
          <a:bodyPr>
            <a:normAutofit/>
          </a:bodyPr>
          <a:lstStyle/>
          <a:p>
            <a:r>
              <a:rPr lang="en-US" sz="2000" b="1" dirty="0"/>
              <a:t>3   Basic Principles of Recombinant DNA Technology</a:t>
            </a:r>
            <a:endParaRPr lang="en-US" sz="2000" dirty="0"/>
          </a:p>
        </p:txBody>
      </p:sp>
      <p:sp>
        <p:nvSpPr>
          <p:cNvPr id="3" name="Subtitle 2"/>
          <p:cNvSpPr>
            <a:spLocks noGrp="1"/>
          </p:cNvSpPr>
          <p:nvPr>
            <p:ph type="subTitle" idx="1"/>
          </p:nvPr>
        </p:nvSpPr>
        <p:spPr>
          <a:xfrm>
            <a:off x="381000" y="838200"/>
            <a:ext cx="8458200" cy="5867400"/>
          </a:xfrm>
        </p:spPr>
        <p:txBody>
          <a:bodyPr>
            <a:normAutofit fontScale="40000" lnSpcReduction="20000"/>
          </a:bodyPr>
          <a:lstStyle/>
          <a:p>
            <a:pPr algn="l"/>
            <a:r>
              <a:rPr lang="en-US" sz="3000" b="1" dirty="0">
                <a:solidFill>
                  <a:schemeClr val="tx1"/>
                </a:solidFill>
              </a:rPr>
              <a:t>Brief Chapter Outline</a:t>
            </a:r>
            <a:endParaRPr lang="en-US" sz="3000" dirty="0">
              <a:solidFill>
                <a:schemeClr val="tx1"/>
              </a:solidFill>
            </a:endParaRPr>
          </a:p>
          <a:p>
            <a:pPr algn="l"/>
            <a:r>
              <a:rPr lang="en-US" sz="2500" dirty="0">
                <a:solidFill>
                  <a:schemeClr val="tx1"/>
                </a:solidFill>
              </a:rPr>
              <a:t> </a:t>
            </a:r>
          </a:p>
          <a:p>
            <a:pPr algn="l"/>
            <a:r>
              <a:rPr lang="en-US" sz="3000" dirty="0">
                <a:solidFill>
                  <a:schemeClr val="tx1"/>
                </a:solidFill>
              </a:rPr>
              <a:t>I.         Cause for Concern? Recombinant DNA Technology: Promise and Controversy</a:t>
            </a:r>
          </a:p>
          <a:p>
            <a:pPr marL="400050" indent="-400050" algn="l">
              <a:buAutoNum type="romanUcPeriod" startAt="2"/>
            </a:pPr>
            <a:r>
              <a:rPr lang="en-US" sz="3000" dirty="0" smtClean="0">
                <a:solidFill>
                  <a:schemeClr val="tx1"/>
                </a:solidFill>
              </a:rPr>
              <a:t>Cutting </a:t>
            </a:r>
            <a:r>
              <a:rPr lang="en-US" sz="3000" dirty="0">
                <a:solidFill>
                  <a:schemeClr val="tx1"/>
                </a:solidFill>
              </a:rPr>
              <a:t>and Joining DNA</a:t>
            </a:r>
          </a:p>
          <a:p>
            <a:pPr marL="400050" indent="-400050" algn="l">
              <a:buAutoNum type="romanUcPeriod" startAt="2"/>
            </a:pPr>
            <a:r>
              <a:rPr lang="en-US" sz="3000" dirty="0" smtClean="0">
                <a:solidFill>
                  <a:schemeClr val="tx1"/>
                </a:solidFill>
              </a:rPr>
              <a:t>DNA </a:t>
            </a:r>
            <a:r>
              <a:rPr lang="en-US" sz="3000" dirty="0">
                <a:solidFill>
                  <a:schemeClr val="tx1"/>
                </a:solidFill>
              </a:rPr>
              <a:t>Cloning</a:t>
            </a:r>
          </a:p>
          <a:p>
            <a:pPr algn="l"/>
            <a:r>
              <a:rPr lang="en-US" sz="3000" dirty="0">
                <a:solidFill>
                  <a:schemeClr val="tx1"/>
                </a:solidFill>
              </a:rPr>
              <a:t>V.        Cloning Vectors</a:t>
            </a:r>
          </a:p>
          <a:p>
            <a:pPr algn="l"/>
            <a:r>
              <a:rPr lang="en-US" sz="2500" dirty="0" smtClean="0">
                <a:solidFill>
                  <a:schemeClr val="tx1"/>
                </a:solidFill>
              </a:rPr>
              <a:t>	A</a:t>
            </a:r>
            <a:r>
              <a:rPr lang="en-US" sz="2500" dirty="0">
                <a:solidFill>
                  <a:schemeClr val="tx1"/>
                </a:solidFill>
              </a:rPr>
              <a:t>.     Bacterial Vectors</a:t>
            </a:r>
          </a:p>
          <a:p>
            <a:pPr algn="l"/>
            <a:r>
              <a:rPr lang="en-US" sz="2500" dirty="0" smtClean="0">
                <a:solidFill>
                  <a:schemeClr val="tx1"/>
                </a:solidFill>
              </a:rPr>
              <a:t>		1</a:t>
            </a:r>
            <a:r>
              <a:rPr lang="en-US" sz="2500" dirty="0">
                <a:solidFill>
                  <a:schemeClr val="tx1"/>
                </a:solidFill>
              </a:rPr>
              <a:t>.      Plasmids</a:t>
            </a:r>
          </a:p>
          <a:p>
            <a:pPr algn="l"/>
            <a:r>
              <a:rPr lang="en-US" sz="2500" dirty="0" smtClean="0">
                <a:solidFill>
                  <a:schemeClr val="tx1"/>
                </a:solidFill>
              </a:rPr>
              <a:t>		2</a:t>
            </a:r>
            <a:r>
              <a:rPr lang="en-US" sz="2500" dirty="0">
                <a:solidFill>
                  <a:schemeClr val="tx1"/>
                </a:solidFill>
              </a:rPr>
              <a:t>.      </a:t>
            </a:r>
            <a:r>
              <a:rPr lang="en-US" sz="2500" dirty="0" err="1">
                <a:solidFill>
                  <a:schemeClr val="tx1"/>
                </a:solidFill>
              </a:rPr>
              <a:t>Bacteriophage</a:t>
            </a:r>
            <a:endParaRPr lang="en-US" sz="2500" dirty="0">
              <a:solidFill>
                <a:schemeClr val="tx1"/>
              </a:solidFill>
            </a:endParaRPr>
          </a:p>
          <a:p>
            <a:pPr algn="l"/>
            <a:r>
              <a:rPr lang="en-US" sz="2500" dirty="0" smtClean="0">
                <a:solidFill>
                  <a:schemeClr val="tx1"/>
                </a:solidFill>
              </a:rPr>
              <a:t>		3</a:t>
            </a:r>
            <a:r>
              <a:rPr lang="en-US" sz="2500" dirty="0">
                <a:solidFill>
                  <a:schemeClr val="tx1"/>
                </a:solidFill>
              </a:rPr>
              <a:t>.      </a:t>
            </a:r>
            <a:r>
              <a:rPr lang="en-US" sz="2500" dirty="0" err="1">
                <a:solidFill>
                  <a:schemeClr val="tx1"/>
                </a:solidFill>
              </a:rPr>
              <a:t>Cosmids</a:t>
            </a:r>
            <a:endParaRPr lang="en-US" sz="2500" dirty="0">
              <a:solidFill>
                <a:schemeClr val="tx1"/>
              </a:solidFill>
            </a:endParaRPr>
          </a:p>
          <a:p>
            <a:pPr algn="l"/>
            <a:r>
              <a:rPr lang="en-US" sz="2500" dirty="0" smtClean="0">
                <a:solidFill>
                  <a:schemeClr val="tx1"/>
                </a:solidFill>
              </a:rPr>
              <a:t>	B</a:t>
            </a:r>
            <a:r>
              <a:rPr lang="en-US" sz="2500" dirty="0">
                <a:solidFill>
                  <a:schemeClr val="tx1"/>
                </a:solidFill>
              </a:rPr>
              <a:t>.     Vectors for Other Organisms</a:t>
            </a:r>
          </a:p>
          <a:p>
            <a:pPr algn="l"/>
            <a:r>
              <a:rPr lang="en-US" sz="2500" dirty="0" smtClean="0">
                <a:solidFill>
                  <a:schemeClr val="tx1"/>
                </a:solidFill>
              </a:rPr>
              <a:t>		1</a:t>
            </a:r>
            <a:r>
              <a:rPr lang="en-US" sz="2500" dirty="0">
                <a:solidFill>
                  <a:schemeClr val="tx1"/>
                </a:solidFill>
              </a:rPr>
              <a:t>.         Yeast Artificial Chromosomes (YACs)</a:t>
            </a:r>
          </a:p>
          <a:p>
            <a:pPr algn="l"/>
            <a:r>
              <a:rPr lang="en-US" sz="2500" dirty="0" smtClean="0">
                <a:solidFill>
                  <a:schemeClr val="tx1"/>
                </a:solidFill>
              </a:rPr>
              <a:t>		2</a:t>
            </a:r>
            <a:r>
              <a:rPr lang="en-US" sz="2500" dirty="0">
                <a:solidFill>
                  <a:schemeClr val="tx1"/>
                </a:solidFill>
              </a:rPr>
              <a:t>.         Bacterial Artificial Chromosomes (BACs)</a:t>
            </a:r>
          </a:p>
          <a:p>
            <a:pPr algn="l"/>
            <a:r>
              <a:rPr lang="en-US" sz="2500" dirty="0" smtClean="0">
                <a:solidFill>
                  <a:schemeClr val="tx1"/>
                </a:solidFill>
              </a:rPr>
              <a:t>		3</a:t>
            </a:r>
            <a:r>
              <a:rPr lang="en-US" sz="2500" dirty="0">
                <a:solidFill>
                  <a:schemeClr val="tx1"/>
                </a:solidFill>
              </a:rPr>
              <a:t>.         Plant Cloning Vectors</a:t>
            </a:r>
          </a:p>
          <a:p>
            <a:pPr algn="l"/>
            <a:r>
              <a:rPr lang="en-US" sz="2500" dirty="0" smtClean="0">
                <a:solidFill>
                  <a:schemeClr val="tx1"/>
                </a:solidFill>
              </a:rPr>
              <a:t>		4</a:t>
            </a:r>
            <a:r>
              <a:rPr lang="en-US" sz="2500" dirty="0">
                <a:solidFill>
                  <a:schemeClr val="tx1"/>
                </a:solidFill>
              </a:rPr>
              <a:t>.      Mammalian Cell Vectors</a:t>
            </a:r>
          </a:p>
          <a:p>
            <a:pPr algn="l"/>
            <a:r>
              <a:rPr lang="en-US" sz="3000" dirty="0">
                <a:solidFill>
                  <a:schemeClr val="tx1"/>
                </a:solidFill>
              </a:rPr>
              <a:t>VI.      Cell Transformation</a:t>
            </a:r>
          </a:p>
          <a:p>
            <a:pPr algn="l"/>
            <a:r>
              <a:rPr lang="en-US" sz="3000" dirty="0">
                <a:solidFill>
                  <a:schemeClr val="tx1"/>
                </a:solidFill>
              </a:rPr>
              <a:t>VII.     Constructing and Screening a DNA Library</a:t>
            </a:r>
          </a:p>
          <a:p>
            <a:pPr algn="l"/>
            <a:r>
              <a:rPr lang="en-US" sz="2500" dirty="0" smtClean="0">
                <a:solidFill>
                  <a:schemeClr val="tx1"/>
                </a:solidFill>
              </a:rPr>
              <a:t>	A</a:t>
            </a:r>
            <a:r>
              <a:rPr lang="en-US" sz="2500" dirty="0">
                <a:solidFill>
                  <a:schemeClr val="tx1"/>
                </a:solidFill>
              </a:rPr>
              <a:t>.     Genomic Library</a:t>
            </a:r>
          </a:p>
          <a:p>
            <a:pPr algn="l"/>
            <a:r>
              <a:rPr lang="en-US" sz="2500" dirty="0" smtClean="0">
                <a:solidFill>
                  <a:schemeClr val="tx1"/>
                </a:solidFill>
              </a:rPr>
              <a:t>	B</a:t>
            </a:r>
            <a:r>
              <a:rPr lang="en-US" sz="2500" dirty="0">
                <a:solidFill>
                  <a:schemeClr val="tx1"/>
                </a:solidFill>
              </a:rPr>
              <a:t>.     </a:t>
            </a:r>
            <a:r>
              <a:rPr lang="en-US" sz="2500" dirty="0" err="1">
                <a:solidFill>
                  <a:schemeClr val="tx1"/>
                </a:solidFill>
              </a:rPr>
              <a:t>cDNA</a:t>
            </a:r>
            <a:r>
              <a:rPr lang="en-US" sz="2500" dirty="0">
                <a:solidFill>
                  <a:schemeClr val="tx1"/>
                </a:solidFill>
              </a:rPr>
              <a:t> Library</a:t>
            </a:r>
          </a:p>
          <a:p>
            <a:pPr algn="l"/>
            <a:r>
              <a:rPr lang="en-US" sz="2500" dirty="0" smtClean="0">
                <a:solidFill>
                  <a:schemeClr val="tx1"/>
                </a:solidFill>
              </a:rPr>
              <a:t>	C</a:t>
            </a:r>
            <a:r>
              <a:rPr lang="en-US" sz="2500" dirty="0">
                <a:solidFill>
                  <a:schemeClr val="tx1"/>
                </a:solidFill>
              </a:rPr>
              <a:t>.     Screening Libraries</a:t>
            </a:r>
          </a:p>
          <a:p>
            <a:pPr algn="l"/>
            <a:r>
              <a:rPr lang="en-US" sz="2500" dirty="0" smtClean="0">
                <a:solidFill>
                  <a:schemeClr val="tx1"/>
                </a:solidFill>
              </a:rPr>
              <a:t>	D</a:t>
            </a:r>
            <a:r>
              <a:rPr lang="en-US" sz="2500" dirty="0">
                <a:solidFill>
                  <a:schemeClr val="tx1"/>
                </a:solidFill>
              </a:rPr>
              <a:t>.     Expression Libraries</a:t>
            </a:r>
          </a:p>
          <a:p>
            <a:pPr algn="l"/>
            <a:r>
              <a:rPr lang="en-US" sz="3000" dirty="0">
                <a:solidFill>
                  <a:schemeClr val="tx1"/>
                </a:solidFill>
              </a:rPr>
              <a:t>VIII.    Reporter Genes</a:t>
            </a:r>
          </a:p>
          <a:p>
            <a:pPr marL="400050" indent="-400050" algn="l">
              <a:buAutoNum type="romanUcPeriod" startAt="9"/>
            </a:pPr>
            <a:r>
              <a:rPr lang="en-US" sz="3000" dirty="0" smtClean="0">
                <a:solidFill>
                  <a:schemeClr val="tx1"/>
                </a:solidFill>
              </a:rPr>
              <a:t>Southern </a:t>
            </a:r>
            <a:r>
              <a:rPr lang="en-US" sz="3000" dirty="0">
                <a:solidFill>
                  <a:schemeClr val="tx1"/>
                </a:solidFill>
              </a:rPr>
              <a:t>Blot Hybridization </a:t>
            </a:r>
            <a:endParaRPr lang="en-US" sz="3000" dirty="0" smtClean="0">
              <a:solidFill>
                <a:schemeClr val="tx1"/>
              </a:solidFill>
            </a:endParaRPr>
          </a:p>
          <a:p>
            <a:pPr marL="400050" indent="-400050" algn="l">
              <a:buAutoNum type="romanUcPeriod" startAt="10"/>
            </a:pPr>
            <a:r>
              <a:rPr lang="en-US" sz="3000" dirty="0" smtClean="0">
                <a:solidFill>
                  <a:schemeClr val="tx1"/>
                </a:solidFill>
              </a:rPr>
              <a:t>Northern </a:t>
            </a:r>
            <a:r>
              <a:rPr lang="en-US" sz="3000" dirty="0">
                <a:solidFill>
                  <a:schemeClr val="tx1"/>
                </a:solidFill>
              </a:rPr>
              <a:t>Blot Hybridization </a:t>
            </a:r>
            <a:endParaRPr lang="en-US" sz="3000" dirty="0" smtClean="0">
              <a:solidFill>
                <a:schemeClr val="tx1"/>
              </a:solidFill>
            </a:endParaRPr>
          </a:p>
          <a:p>
            <a:pPr marL="400050" indent="-400050" algn="l">
              <a:buAutoNum type="romanUcPeriod" startAt="10"/>
            </a:pPr>
            <a:r>
              <a:rPr lang="en-US" sz="3000" dirty="0" smtClean="0">
                <a:solidFill>
                  <a:schemeClr val="tx1"/>
                </a:solidFill>
              </a:rPr>
              <a:t>Polymerase </a:t>
            </a:r>
            <a:r>
              <a:rPr lang="en-US" sz="3000" dirty="0">
                <a:solidFill>
                  <a:schemeClr val="tx1"/>
                </a:solidFill>
              </a:rPr>
              <a:t>Chain Reaction </a:t>
            </a:r>
            <a:endParaRPr lang="en-US" sz="3000" dirty="0" smtClean="0">
              <a:solidFill>
                <a:schemeClr val="tx1"/>
              </a:solidFill>
            </a:endParaRPr>
          </a:p>
          <a:p>
            <a:pPr marL="400050" indent="-400050" algn="l">
              <a:buAutoNum type="romanUcPeriod" startAt="10"/>
            </a:pPr>
            <a:r>
              <a:rPr lang="en-US" sz="3000" dirty="0" smtClean="0">
                <a:solidFill>
                  <a:schemeClr val="tx1"/>
                </a:solidFill>
              </a:rPr>
              <a:t>DNA </a:t>
            </a:r>
            <a:r>
              <a:rPr lang="en-US" sz="3000" dirty="0">
                <a:solidFill>
                  <a:schemeClr val="tx1"/>
                </a:solidFill>
              </a:rPr>
              <a:t>Sequencing</a:t>
            </a:r>
          </a:p>
          <a:p>
            <a:pPr algn="l"/>
            <a:r>
              <a:rPr lang="en-US" sz="3000" dirty="0">
                <a:solidFill>
                  <a:schemeClr val="tx1"/>
                </a:solidFill>
              </a:rPr>
              <a:t>XIII.    Protein Methods</a:t>
            </a:r>
          </a:p>
          <a:p>
            <a:pPr algn="l"/>
            <a:r>
              <a:rPr lang="en-US" sz="2500" dirty="0" smtClean="0">
                <a:solidFill>
                  <a:schemeClr val="tx1"/>
                </a:solidFill>
              </a:rPr>
              <a:t>	A</a:t>
            </a:r>
            <a:r>
              <a:rPr lang="en-US" sz="2500" dirty="0">
                <a:solidFill>
                  <a:schemeClr val="tx1"/>
                </a:solidFill>
              </a:rPr>
              <a:t>.     Protein Gel Electrophoresis</a:t>
            </a:r>
          </a:p>
          <a:p>
            <a:pPr algn="l"/>
            <a:r>
              <a:rPr lang="en-US" sz="2500" dirty="0" smtClean="0">
                <a:solidFill>
                  <a:schemeClr val="tx1"/>
                </a:solidFill>
              </a:rPr>
              <a:t>	B</a:t>
            </a:r>
            <a:r>
              <a:rPr lang="en-US" sz="2500" dirty="0">
                <a:solidFill>
                  <a:schemeClr val="tx1"/>
                </a:solidFill>
              </a:rPr>
              <a:t>.     Protein Engineering</a:t>
            </a:r>
          </a:p>
          <a:p>
            <a:pPr algn="l"/>
            <a:r>
              <a:rPr lang="en-US" sz="2500" dirty="0" smtClean="0">
                <a:solidFill>
                  <a:schemeClr val="tx1"/>
                </a:solidFill>
              </a:rPr>
              <a:t>	C</a:t>
            </a:r>
            <a:r>
              <a:rPr lang="en-US" sz="2500" dirty="0">
                <a:solidFill>
                  <a:schemeClr val="tx1"/>
                </a:solidFill>
              </a:rPr>
              <a:t>.     Protein Sequencing</a:t>
            </a:r>
          </a:p>
          <a:p>
            <a:pPr algn="l"/>
            <a:r>
              <a:rPr lang="en-US" sz="3000" dirty="0">
                <a:solidFill>
                  <a:schemeClr val="tx1"/>
                </a:solidFill>
              </a:rPr>
              <a:t>XIV.    DNA Microarray Technology</a:t>
            </a:r>
          </a:p>
          <a:p>
            <a:pPr algn="l"/>
            <a:r>
              <a:rPr lang="en-US" sz="2500" dirty="0" smtClean="0">
                <a:solidFill>
                  <a:schemeClr val="tx1"/>
                </a:solidFill>
              </a:rPr>
              <a:t>	A</a:t>
            </a:r>
            <a:r>
              <a:rPr lang="en-US" sz="2500" dirty="0">
                <a:solidFill>
                  <a:schemeClr val="tx1"/>
                </a:solidFill>
              </a:rPr>
              <a:t>.     Biotech Revolution: RNA Interference Technology: Gene Silencing</a:t>
            </a:r>
          </a:p>
          <a:p>
            <a:pPr algn="l"/>
            <a:r>
              <a:rPr lang="en-US" sz="3000" dirty="0">
                <a:solidFill>
                  <a:schemeClr val="tx1"/>
                </a:solidFill>
              </a:rPr>
              <a:t>XV.     Applications of Recombinant DNA Technology</a:t>
            </a:r>
          </a:p>
          <a:p>
            <a:pPr algn="l"/>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624201"/>
            <a:ext cx="91440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AutoNum type="alphaUcPeriod" startAt="3"/>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Vectors for Other Organisms</a:t>
            </a:r>
          </a:p>
          <a:p>
            <a:pPr marL="0" marR="0" lvl="0" indent="4572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lvl="1" indent="457200" eaLnBrk="0" fontAlgn="base" hangingPunct="0">
              <a:spcBef>
                <a:spcPct val="0"/>
              </a:spcBef>
              <a:spcAft>
                <a:spcPct val="0"/>
              </a:spcAft>
              <a:buFontTx/>
              <a:buAutoNum type="arabicPeriod"/>
            </a:pPr>
            <a:r>
              <a:rPr kumimoji="0" lang="en-US" sz="1600" b="1" i="0" u="none" strike="noStrike" cap="none" normalizeH="0" baseline="0" dirty="0" smtClean="0">
                <a:ln>
                  <a:noFill/>
                </a:ln>
                <a:solidFill>
                  <a:schemeClr val="tx1"/>
                </a:solidFill>
                <a:effectLst/>
                <a:latin typeface="Palatino Linotype" pitchFamily="18" charset="0"/>
                <a:ea typeface="Times New Roman" pitchFamily="18" charset="0"/>
                <a:cs typeface="Times"/>
              </a:rPr>
              <a:t>Yeast Artificial Chromosomes (YACs)</a:t>
            </a:r>
          </a:p>
          <a:p>
            <a:pPr marL="0" marR="0" lvl="0" indent="4572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Useful for eukaryotic molecular studies, and contains the following components: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centromere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allows the chromosome to be transferred to the daughter 		         cells during cell division.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 telomere at the end of the yeast chromosome ensures that the end is 		         correctly replicated and protects against degradation.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An autonomously replicating sequence (ARS) that consists of specific 		        DNA sequences that allows the molecule to replicate.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A gene that provides a way to detect an inserted DNA fragment.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Useful to clone large DNA fragments, 200 - 1500 kb.</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09600" y="635677"/>
            <a:ext cx="8305800"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Bacterial Artificial Chromosomes (BACs)</a:t>
            </a:r>
          </a:p>
          <a:p>
            <a:pPr marL="342900" marR="0" lvl="0" indent="-3429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lvl="0" eaLnBrk="0" fontAlgn="base" hangingPunct="0">
              <a:spcBef>
                <a:spcPct val="0"/>
              </a:spcBef>
              <a:spcAft>
                <a:spcPct val="0"/>
              </a:spcAft>
            </a:pPr>
            <a:r>
              <a:rPr kumimoji="0" lang="en-US" sz="1600" i="0" u="none" strike="noStrike" cap="none" normalizeH="0" baseline="0" dirty="0" smtClean="0">
                <a:ln>
                  <a:noFill/>
                </a:ln>
                <a:solidFill>
                  <a:schemeClr val="tx1"/>
                </a:solidFill>
                <a:effectLst/>
                <a:latin typeface="Palatino Linotype" pitchFamily="18" charset="0"/>
                <a:ea typeface="Times New Roman" pitchFamily="18" charset="0"/>
                <a:cs typeface="Times"/>
              </a:rPr>
              <a:t>	a)     Synthetic vectors that have been used to clone very large fragments of 	eukaryotic chromosomes, 100 - 300 kb.</a:t>
            </a:r>
          </a:p>
          <a:p>
            <a:pPr lvl="0" eaLnBrk="0" fontAlgn="base" hangingPunct="0">
              <a:spcBef>
                <a:spcPct val="0"/>
              </a:spcBef>
              <a:spcAft>
                <a:spcPct val="0"/>
              </a:spcAft>
            </a:pPr>
            <a:endParaRPr kumimoji="0" lang="en-US" sz="160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600" i="0" u="none" strike="noStrike" cap="none" normalizeH="0" baseline="0" dirty="0" smtClean="0">
                <a:ln>
                  <a:noFill/>
                </a:ln>
                <a:solidFill>
                  <a:schemeClr val="tx1"/>
                </a:solidFill>
                <a:effectLst/>
                <a:latin typeface="Palatino Linotype" pitchFamily="18" charset="0"/>
                <a:ea typeface="Times New Roman" pitchFamily="18" charset="0"/>
                <a:cs typeface="Times"/>
              </a:rPr>
              <a:t>	b)     Used in the analysis of large portions of complex genomes, whole genes, 	and constructing maps of genomes.</a:t>
            </a:r>
          </a:p>
          <a:p>
            <a:pPr lvl="0" eaLnBrk="0" fontAlgn="base" hangingPunct="0">
              <a:spcBef>
                <a:spcPct val="0"/>
              </a:spcBef>
              <a:spcAft>
                <a:spcPct val="0"/>
              </a:spcAft>
            </a:pPr>
            <a:endParaRPr kumimoji="0" lang="en-US" sz="160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600" i="0" u="none" strike="noStrike" cap="none" normalizeH="0" baseline="0" dirty="0" smtClean="0">
                <a:ln>
                  <a:noFill/>
                </a:ln>
                <a:solidFill>
                  <a:schemeClr val="tx1"/>
                </a:solidFill>
                <a:effectLst/>
                <a:latin typeface="Palatino Linotype" pitchFamily="18" charset="0"/>
                <a:ea typeface="Times New Roman" pitchFamily="18" charset="0"/>
                <a:cs typeface="Times"/>
              </a:rPr>
              <a:t>	c)      Created using a small plasmid, called the F (fertility) factor, along with 	cloning sites and selectable markers.</a:t>
            </a:r>
          </a:p>
          <a:p>
            <a:pPr lvl="0" eaLnBrk="0" fontAlgn="base" hangingPunct="0">
              <a:spcBef>
                <a:spcPct val="0"/>
              </a:spcBef>
              <a:spcAft>
                <a:spcPct val="0"/>
              </a:spcAft>
            </a:pPr>
            <a:endParaRPr kumimoji="0" lang="en-US" sz="160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600" i="0" u="none" strike="noStrike" cap="none" normalizeH="0" baseline="0" dirty="0" smtClean="0">
                <a:ln>
                  <a:noFill/>
                </a:ln>
                <a:solidFill>
                  <a:schemeClr val="tx1"/>
                </a:solidFill>
                <a:effectLst/>
                <a:latin typeface="Palatino Linotype" pitchFamily="18" charset="0"/>
                <a:ea typeface="Times New Roman" pitchFamily="18" charset="0"/>
                <a:cs typeface="Times"/>
              </a:rPr>
              <a:t>	d)     The F factor allows the vector to accommodate larger pieces of DNA, up to 	25% of the size of the bacterial chromosome.</a:t>
            </a:r>
            <a:endParaRPr kumimoji="0" lang="en-US" sz="1600" i="0" u="none" strike="noStrike" cap="none" normalizeH="0" baseline="0" dirty="0" smtClean="0">
              <a:ln>
                <a:noFill/>
              </a:ln>
              <a:solidFill>
                <a:schemeClr val="tx1"/>
              </a:solidFill>
              <a:effectLst/>
              <a:latin typeface="Arial" pitchFamily="34" charset="0"/>
            </a:endParaRPr>
          </a:p>
          <a:p>
            <a:pPr marL="342900" marR="0" lvl="0" indent="-3429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215444"/>
            <a:ext cx="8534400" cy="6155337"/>
          </a:xfrm>
          <a:prstGeom prst="rect">
            <a:avLst/>
          </a:prstGeom>
          <a:noFill/>
          <a:ln w="9525">
            <a:noFill/>
            <a:miter lim="800000"/>
            <a:headEnd/>
            <a:tailEnd/>
          </a:ln>
          <a:effectLst/>
        </p:spPr>
        <p:txBody>
          <a:bodyPr vert="horz" wrap="square" lIns="1091856" tIns="431664" rIns="685584"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Plant Cloning Vectors</a:t>
            </a:r>
          </a:p>
          <a:p>
            <a:pPr marL="342900" marR="0" lvl="0" indent="-3429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R"/>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Used for purposes such as resistance to disease, pests, and herbicides; improving crop quality and yield; improving nutritional quality; and increasing the shelf life of foods.</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R" startAt="2"/>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Most commonly used plant vectors are the tobacco mosaic virus and the Ti plasmid from the soil bacterium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Agrobacterium</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tumefaciens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R" startAt="3"/>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About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Agrobacterium</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tumefaciens</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and the Ti plasmid (</a:t>
            </a:r>
            <a:r>
              <a:rPr kumimoji="0" lang="en-US" sz="1400" b="1" i="0" u="none" strike="noStrike" cap="none" normalizeH="0" baseline="0" dirty="0" smtClean="0">
                <a:ln>
                  <a:noFill/>
                </a:ln>
                <a:solidFill>
                  <a:schemeClr val="tx1"/>
                </a:solidFill>
                <a:effectLst/>
                <a:latin typeface="Palatino Linotype" pitchFamily="18" charset="0"/>
                <a:ea typeface="Times New Roman" pitchFamily="18" charset="0"/>
                <a:cs typeface="Times"/>
              </a:rPr>
              <a:t>Fig 3.12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Agrobacterium</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tumefaciens</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causes crown gall disease (tumor 	formation) in plants, caused by T-DNA (transferred DNA), located in the 	Ti plasmid, and contains eight genes that integrate into the plant genome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Engineered Ti plasmids lack the tumor-causing genes, but have the 	genes required to integrate the DNA of interest into the plant genome.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 plasmid is inserted into a plant embryo either by soaking seeds 	with recombinant </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A. </a:t>
            </a:r>
            <a:r>
              <a:rPr kumimoji="0" lang="en-US" sz="14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tumefaciens</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bacteria, or by inserting the Ti plasmid 	into cells, which will give rise to the entire plant.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Selectable marker genes will allow for the selection of only the 	plant cells with the plasmid DNA.</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378940"/>
            <a:ext cx="8458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4"/>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Mammalian Cell Vectors</a:t>
            </a:r>
          </a:p>
          <a:p>
            <a:pPr marL="342900" marR="0" lvl="0" indent="-3429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     There are several mammalian cell vectors: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Simian virus 40 (SV40)—a small circular double stranded DNA tumor virus, could only 	hold a small piece of DNA and caused only transient (temporary) expression of the inserted 	DNA. Has limited hosts and needs a helper phage for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pacaging</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since non-essential and 	essential genes are deleted from viral DNA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Retrovirus—a single-stranded RNA virus that contains a gene for the enzyme reverse 	transcriptase to create double-stranded DNA from RNA template, so that the DNA can 	integrate into the host cell’s genome. It needs to infect actively dividing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Adenovirus—a double-stranded DNA virus that can infect many types of host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cells with high efficiency, with a low chance for causing disease. It does not have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to infect actively dividing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Mammalian cells are used because bacteria are not able to produce complex eukaryotic proteins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that are modified by processes such as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glycosylation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or if the mRNA needs to be processed 	after transcription.</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 y="1219200"/>
            <a:ext cx="8686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just" defTabSz="914400" rtl="0" eaLnBrk="1" fontAlgn="base" latinLnBrk="0" hangingPunct="1">
              <a:lnSpc>
                <a:spcPct val="100000"/>
              </a:lnSpc>
              <a:spcBef>
                <a:spcPct val="0"/>
              </a:spcBef>
              <a:spcAft>
                <a:spcPct val="0"/>
              </a:spcAft>
              <a:buClrTx/>
              <a:buSzTx/>
              <a:buFontTx/>
              <a:buAutoNum type="romanUcPeriod" startAt="6"/>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Cell Transformation</a:t>
            </a:r>
          </a:p>
          <a:p>
            <a:pPr marL="400050" marR="0" lvl="0" indent="-400050" algn="just"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AutoNum type="alphaUcPeriod"/>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Many different cells can have DNA inserted into them, called “transformation.”</a:t>
            </a:r>
          </a:p>
          <a:p>
            <a:pPr marL="342900" marR="0" lvl="0" indent="-342900" algn="just"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Some bacteria are naturally competent and have the ability to take in new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     If a cell has a cell wall, such as plants, algae, or fungi, enzymes break down the walls,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producing protoplasts (cells without cell walls). A short electrical pulse opens up pores in the cell membrane, allowing DNA to enter in what is called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electroporation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Cells are then washed so the cell wall reforms and cell division starts.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D.     Plant cells can also be transformed by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biolistics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Small gold or tungsten particles covered in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DNA are shot into cells or tissue at high velocity. Cell walls do not have to be removed.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E.     Animal cells can be transformed by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electroporation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or DNA precipitation with a calcium phosphate solution. Viruses can also be used.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F.     Microinjection of DNA in the cell nucleus, such as an animal egg, is needed to introduce DNA into an entire animal. The DNA integrates into the animal chromosomes, the egg is implanted, and the animal is born with the desired traits.</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990600"/>
            <a:ext cx="8686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VII.     Constructing and Screening a DNA Library</a:t>
            </a: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000" dirty="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DNA libraries help to map and sequence genomes, and are screened for the target DNA.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lang="en-US" sz="1400" b="1" dirty="0">
                <a:latin typeface="Palatino Linotype" pitchFamily="18" charset="0"/>
                <a:ea typeface="Times New Roman" pitchFamily="18" charset="0"/>
                <a:cs typeface="Times"/>
              </a:rPr>
              <a:t>A</a:t>
            </a:r>
            <a:r>
              <a:rPr kumimoji="0" lang="en-US" sz="1400" b="1" i="0" u="none" strike="noStrike" cap="none" normalizeH="0" baseline="0" dirty="0" smtClean="0">
                <a:ln>
                  <a:noFill/>
                </a:ln>
                <a:solidFill>
                  <a:schemeClr val="tx1"/>
                </a:solidFill>
                <a:effectLst/>
                <a:latin typeface="Palatino Linotype" pitchFamily="18" charset="0"/>
                <a:ea typeface="Times New Roman" pitchFamily="18" charset="0"/>
                <a:cs typeface="Times"/>
              </a:rPr>
              <a:t>.     Genomic Library (Fig 3.15)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Contains DNA fragments that represent an entire genome.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Created by the following steps: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Total nuclear DNA is isolated and cut with a restriction enzyme.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A cloning vector is also cut with the same enzyme.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The two DNAs are mixed in a test tube and placed into host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d)     The host cells are selected for the recombinant DNA by antibiotics.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e)     Colonies (if not using 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bacteriophage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or plaques (if using 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bacteriophage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on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bacterial plates represent successful transformation.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f)      A collection of colonies or plaques represents a library.</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g)     Can calculate how many clones are needed to represent a genome.</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407314"/>
            <a:ext cx="85344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r>
              <a:rPr kumimoji="0" lang="en-US" sz="1400" b="1" i="0" u="none" strike="noStrike" cap="none" normalizeH="0" baseline="0" dirty="0" err="1" smtClean="0">
                <a:ln>
                  <a:noFill/>
                </a:ln>
                <a:solidFill>
                  <a:schemeClr val="tx1"/>
                </a:solidFill>
                <a:effectLst/>
                <a:latin typeface="Palatino Linotype" pitchFamily="18" charset="0"/>
                <a:ea typeface="Times New Roman" pitchFamily="18" charset="0"/>
                <a:cs typeface="Times"/>
              </a:rPr>
              <a:t>cDNA</a:t>
            </a:r>
            <a:r>
              <a:rPr kumimoji="0" lang="en-US" sz="1400" b="1" i="0" u="none" strike="noStrike" cap="none" normalizeH="0" baseline="0" dirty="0" smtClean="0">
                <a:ln>
                  <a:noFill/>
                </a:ln>
                <a:solidFill>
                  <a:schemeClr val="tx1"/>
                </a:solidFill>
                <a:effectLst/>
                <a:latin typeface="Palatino Linotype" pitchFamily="18" charset="0"/>
                <a:ea typeface="Times New Roman" pitchFamily="18" charset="0"/>
                <a:cs typeface="Times"/>
              </a:rPr>
              <a:t> Library (Fig 3.16)</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Made from mRNA, and represents only genes expressed by a cell at a given time.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Reduces the amount of DNA to be cloned because the entire genome is not being used.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Created in the following fashion: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mRNA is isolated from cells, and the enzyme reverse transcriptase makes one 		        strand of DNA from the mRNA.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mRNA is degraded with 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ribonuclease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 enzyme that breaks down RNA) 		         or an alkaline (basic) solution.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DNA polymerase makes the second DNA strand.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d)     Double-stranded DNA pieces, called “DNA linkers,” are added to the newly-		         made DNA, and the recombinant DNA is inserted into a vector.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The RNA that is used has already been processed and does not contain regulatory 		         elements such as promoters.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5.      Fewer clones represent a library, making screening less labor-intensive. </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1113712"/>
            <a:ext cx="8610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AutoNum type="alphaUcPeriod" startAt="3"/>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  Screening Libraries</a:t>
            </a:r>
          </a:p>
          <a:p>
            <a:pPr marL="0" marR="0" lvl="0" indent="182563"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DNA inserts are detected by a screening process called “nucleic acid hybridization.”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A specific DNA sequence is used as a probe to identify the clones or plaques 	containing the desired DNA sequence</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(Figure 3.17)</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lang="en-US" sz="1600" dirty="0" smtClean="0">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3.      Construction of degenerate nucleic acid probes is necessary.</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baseline="0" dirty="0">
              <a:latin typeface="Palatino Linotype"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smtClean="0">
                <a:ln>
                  <a:noFill/>
                </a:ln>
                <a:solidFill>
                  <a:schemeClr val="tx1"/>
                </a:solidFill>
                <a:effectLst/>
                <a:latin typeface="Palatino Linotype" pitchFamily="18" charset="0"/>
                <a:cs typeface="Times"/>
              </a:rPr>
              <a:t>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04800" y="1138789"/>
            <a:ext cx="8458200"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4"/>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Expression Libraries</a:t>
            </a:r>
          </a:p>
          <a:p>
            <a:pPr marL="228600" marR="0" lvl="0" indent="-228600" algn="l" defTabSz="914400" rtl="0" eaLnBrk="1" fontAlgn="base" latinLnBrk="0" hangingPunct="1">
              <a:lnSpc>
                <a:spcPct val="100000"/>
              </a:lnSpc>
              <a:spcBef>
                <a:spcPct val="0"/>
              </a:spcBef>
              <a:spcAft>
                <a:spcPct val="0"/>
              </a:spcAft>
              <a:buClrTx/>
              <a:buSzTx/>
              <a:tabLst/>
            </a:pPr>
            <a:endParaRPr kumimoji="0" lang="en-US" sz="9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Made with a cloning vector that contains the required regulatory elements for gene 	expression, such as the promoter region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Table 3.2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2.      Can insert into host cells to produce a protein or create a library.</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3.      Useful for identifying a clone containing the gene or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cDNA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of interest.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4.      DNA probes or antibodies (a process called “antibody binding”) can be used to identify 	a DNA sequence. Antibodies can also be used to identify proteins by Western blotting.</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609600"/>
            <a:ext cx="8382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l" defTabSz="914400" rtl="0" eaLnBrk="1" fontAlgn="base" latinLnBrk="0" hangingPunct="1">
              <a:lnSpc>
                <a:spcPct val="100000"/>
              </a:lnSpc>
              <a:spcBef>
                <a:spcPct val="0"/>
              </a:spcBef>
              <a:spcAft>
                <a:spcPct val="0"/>
              </a:spcAft>
              <a:buClrTx/>
              <a:buSzTx/>
              <a:buFontTx/>
              <a:buAutoNum type="romanUcPeriod" startAt="8"/>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 Reporter Genes</a:t>
            </a:r>
          </a:p>
          <a:p>
            <a:pPr marL="400050" marR="0" lvl="0" indent="-40005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Is connected to the gene of interest and used to indicate if the desired DNA 	is expressed.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Allows researchers to measure how well a gene is expressed.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Examples include: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Luciferase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gene—found in firefly and the bacteria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Vibrio</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harveyi</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 	                  gene produces light in response to the molecules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luciferin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Green fluorescent protein (GFP)—produced by the jellyfish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Aequorea</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victoria</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and interacts with the protein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aequorin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to produce 	 		fluorescence. Needs strong promoter because GFP expression is 		generally weak. The GFP gene can be fused with another gene, 		allowing GFP</a:t>
            </a:r>
            <a:r>
              <a:rPr lang="en-US" sz="1600" dirty="0">
                <a:latin typeface="Arial" pitchFamily="34"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to indicate the production of the desired protein.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baseline="0" dirty="0">
                <a:latin typeface="Palatino Linotype" pitchFamily="18" charset="0"/>
                <a:ea typeface="Times New Roman" pitchFamily="18" charset="0"/>
                <a:cs typeface="Times"/>
              </a:rPr>
              <a:t>	</a:t>
            </a:r>
            <a:r>
              <a:rPr lang="en-US" sz="1600" dirty="0">
                <a:latin typeface="Palatino Linotype" pitchFamily="18" charset="0"/>
                <a:ea typeface="Times New Roman" pitchFamily="18" charset="0"/>
                <a:cs typeface="Times"/>
              </a:rPr>
              <a:t> </a:t>
            </a: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β-</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glucuronidase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gene (GUS)—encodes an enzyme that breaks down 		chemicals called β-D-</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glucuronides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Can produce a blue or fluorescent 		color.</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600200"/>
            <a:ext cx="73914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romanUcPeriod"/>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Cause for Concern? Recombinant DNA Technology: Promise and Controversy</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UcPeriod"/>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Critics of the technology fear scientists will not be able to draw the line on how far the technology can be carried in the laboratory and in the world.</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Steps need to be taken to be sure that there is open communication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between scientists and non-scientists, to more carefully allow technology to progress.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52400" y="381000"/>
            <a:ext cx="8610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AutoNum type="romanUcPeriod" startAt="9"/>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Southern Blot Hybridization</a:t>
            </a:r>
          </a:p>
          <a:p>
            <a:pPr marL="0" marR="0" lvl="0" indent="4572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Invented by Edward Southern in the mid-1970s.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Created in the following fashion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3.20</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DNA fragments in a gel are denatured by alkaline buffer.</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DNA fragments are transferred to a nylon or nitrocellulose membrane.</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DNA probes are hybridized to the membrane, and the membrane will be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exposed to show</a:t>
            </a:r>
            <a:r>
              <a:rPr lang="en-US" sz="1600" dirty="0">
                <a:latin typeface="Arial" pitchFamily="34"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band representing where the probe successfully 		         hybridized. </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sz="1600" dirty="0">
              <a:latin typeface="Palatino Linotype" pitchFamily="18" charset="0"/>
              <a:ea typeface="Times New Roman" pitchFamily="18" charset="0"/>
              <a:cs typeface="Times"/>
            </a:endParaRPr>
          </a:p>
          <a:p>
            <a:pPr lvl="1" indent="457200" eaLnBrk="0" fontAlgn="base" hangingPunct="0">
              <a:spcBef>
                <a:spcPct val="0"/>
              </a:spcBef>
              <a:spcAft>
                <a:spcPct val="0"/>
              </a:spcAft>
              <a:buFontTx/>
              <a:buAutoNum type="alphaUcPeriod" startAt="3"/>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Can also be created in two other ways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3.21</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45720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Downward capillary transfer—gravity helps the transfer of DNA to the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membrane. DNA transfer is rapid and signal intensity increases by 30%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compared to traditional</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blotting.</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Bidirectional capillary transfer—DNA is transferred from gel to membranes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above and below the gel.</a:t>
            </a:r>
            <a:r>
              <a:rPr kumimoji="0" lang="en-US" sz="1600" b="0" i="0" u="none" strike="noStrike" cap="none" normalizeH="0" baseline="0" dirty="0" smtClean="0">
                <a:ln>
                  <a:noFill/>
                </a:ln>
                <a:solidFill>
                  <a:schemeClr val="tx1"/>
                </a:solidFill>
                <a:effectLst/>
                <a:latin typeface="Arial" pitchFamily="34" charset="0"/>
              </a:rPr>
              <a:t> </a:t>
            </a:r>
            <a:r>
              <a:rPr kumimoji="0" lang="en-US" sz="1600" b="0" i="0" u="none" strike="noStrike" cap="none" normalizeH="0" baseline="0" dirty="0" smtClean="0">
                <a:ln>
                  <a:noFill/>
                </a:ln>
                <a:solidFill>
                  <a:schemeClr val="tx1"/>
                </a:solidFill>
                <a:effectLst/>
                <a:latin typeface="Palatino Linotype" pitchFamily="18" charset="0"/>
              </a:rPr>
              <a:t>This method is not </a:t>
            </a:r>
            <a:r>
              <a:rPr kumimoji="0" lang="en-US" sz="1600" b="0" i="0" u="none" strike="noStrike" cap="none" normalizeH="0" baseline="0" dirty="0" err="1" smtClean="0">
                <a:ln>
                  <a:noFill/>
                </a:ln>
                <a:solidFill>
                  <a:schemeClr val="tx1"/>
                </a:solidFill>
                <a:effectLst/>
                <a:latin typeface="Palatino Linotype" pitchFamily="18" charset="0"/>
              </a:rPr>
              <a:t>approriate</a:t>
            </a:r>
            <a:r>
              <a:rPr kumimoji="0" lang="en-US" sz="1600" b="0" i="0" u="none" strike="noStrike" cap="none" normalizeH="0" baseline="0" dirty="0" smtClean="0">
                <a:ln>
                  <a:noFill/>
                </a:ln>
                <a:solidFill>
                  <a:schemeClr val="tx1"/>
                </a:solidFill>
                <a:effectLst/>
                <a:latin typeface="Palatino Linotype" pitchFamily="18" charset="0"/>
              </a:rPr>
              <a:t> for identifying one 		</a:t>
            </a:r>
            <a:r>
              <a:rPr kumimoji="0" lang="en-US" sz="1600" b="0" i="0" u="none" strike="noStrike" cap="none" normalizeH="0" dirty="0" smtClean="0">
                <a:ln>
                  <a:noFill/>
                </a:ln>
                <a:solidFill>
                  <a:schemeClr val="tx1"/>
                </a:solidFill>
                <a:effectLst/>
                <a:latin typeface="Palatino Linotype" pitchFamily="18" charset="0"/>
              </a:rPr>
              <a:t>         </a:t>
            </a:r>
            <a:r>
              <a:rPr kumimoji="0" lang="en-US" sz="1600" b="0" i="0" u="none" strike="noStrike" cap="none" normalizeH="0" baseline="0" dirty="0" smtClean="0">
                <a:ln>
                  <a:noFill/>
                </a:ln>
                <a:solidFill>
                  <a:schemeClr val="tx1"/>
                </a:solidFill>
                <a:effectLst/>
                <a:latin typeface="Palatino Linotype" pitchFamily="18" charset="0"/>
              </a:rPr>
              <a:t>gene in total genomic DNA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81000" y="975212"/>
            <a:ext cx="82296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l" defTabSz="914400" rtl="0" eaLnBrk="1" fontAlgn="base" latinLnBrk="0" hangingPunct="1">
              <a:lnSpc>
                <a:spcPct val="100000"/>
              </a:lnSpc>
              <a:spcBef>
                <a:spcPct val="0"/>
              </a:spcBef>
              <a:spcAft>
                <a:spcPct val="0"/>
              </a:spcAft>
              <a:buClrTx/>
              <a:buSzTx/>
              <a:buFontTx/>
              <a:buAutoNum type="romanUcPeriod" startAt="10"/>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Northern Blot Hybridization</a:t>
            </a:r>
          </a:p>
          <a:p>
            <a:pPr marL="400050" marR="0" lvl="0" indent="-40005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RNA is transferred from a gel to a membrane, and DNA probes are used.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Used to measure the quantity and determine the size of transcribed RNAs.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XI.  Polymerase Chain Reaction (Figure 3.24)</a:t>
            </a: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Enables researchers to quickly isolate a specific DNA without building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and screening a library.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Occurs in three major steps (called cycles), repeated about twenty-five to 	        forty times:  DNA is synthesized by a special heat-stable DNA polymerase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called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Taq</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DNA polymerase” and isolated from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thermophilic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bacterium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Thermus</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1" u="none" strike="noStrike" cap="none" normalizeH="0" baseline="0" dirty="0" err="1" smtClean="0">
                <a:ln>
                  <a:noFill/>
                </a:ln>
                <a:solidFill>
                  <a:schemeClr val="tx1"/>
                </a:solidFill>
                <a:effectLst/>
                <a:latin typeface="Palatino Linotype" pitchFamily="18" charset="0"/>
                <a:ea typeface="Times New Roman" pitchFamily="18" charset="0"/>
                <a:cs typeface="Times"/>
              </a:rPr>
              <a:t>aquaticus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PCR is used to: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Isolate specific sequences for further study.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Identify specific genetic loci for diagnostic or medical purposes.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Generate DNA fingerprints to determine genetic relationships 		         or in forensics.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Rapidly sequence DNA.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10220"/>
            <a:ext cx="9144000" cy="6647780"/>
          </a:xfrm>
          <a:prstGeom prst="rect">
            <a:avLst/>
          </a:prstGeom>
          <a:noFill/>
          <a:ln w="9525">
            <a:noFill/>
            <a:miter lim="800000"/>
            <a:headEnd/>
            <a:tailEnd/>
          </a:ln>
          <a:effectLst/>
        </p:spPr>
        <p:txBody>
          <a:bodyPr vert="horz" wrap="square" lIns="685584" tIns="431664" rIns="1053768" bIns="177744" numCol="1" anchor="ctr" anchorCtr="0" compatLnSpc="1">
            <a:prstTxWarp prst="textNoShape">
              <a:avLst/>
            </a:prstTxWarp>
            <a:spAutoFit/>
          </a:bodyPr>
          <a:lstStyle/>
          <a:p>
            <a:pPr marL="0" marR="0" lvl="0" indent="549275"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XII.     DNA Sequencing</a:t>
            </a:r>
            <a:endParaRPr kumimoji="0" lang="en-US" b="0" i="0" u="none" strike="noStrike" cap="none" normalizeH="0" baseline="0" dirty="0" smtClean="0">
              <a:ln>
                <a:noFill/>
              </a:ln>
              <a:solidFill>
                <a:schemeClr val="tx1"/>
              </a:solidFill>
              <a:effectLst/>
              <a:latin typeface="Arial" pitchFamily="34" charset="0"/>
            </a:endParaRPr>
          </a:p>
          <a:p>
            <a:pPr lvl="2" indent="549275" eaLnBrk="0" fontAlgn="base" hangingPunct="0">
              <a:spcBef>
                <a:spcPct val="0"/>
              </a:spcBef>
              <a:spcAft>
                <a:spcPct val="0"/>
              </a:spcAft>
            </a:pPr>
            <a:endParaRPr lang="en-US" sz="1000" dirty="0">
              <a:latin typeface="Palatino Linotype" pitchFamily="18" charset="0"/>
              <a:ea typeface="Times New Roman" pitchFamily="18" charset="0"/>
              <a:cs typeface="Times"/>
            </a:endParaRPr>
          </a:p>
          <a:p>
            <a:pPr lvl="2" indent="549275" eaLnBrk="0" fontAlgn="base" hangingPunct="0">
              <a:spcBef>
                <a:spcPct val="0"/>
              </a:spcBef>
              <a:spcAft>
                <a:spcPct val="0"/>
              </a:spcAft>
            </a:pPr>
            <a:r>
              <a:rPr lang="en-US" sz="1400" dirty="0" smtClean="0">
                <a:latin typeface="Palatino Linotype" pitchFamily="18" charset="0"/>
                <a:ea typeface="Times New Roman" pitchFamily="18" charset="0"/>
                <a:cs typeface="Times"/>
              </a:rPr>
              <a:t>A.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Developed by two groups in 1977:</a:t>
            </a:r>
          </a:p>
          <a:p>
            <a:pPr marL="0" marR="0" lvl="0" indent="549275" algn="l" defTabSz="914400" rtl="0" eaLnBrk="0" fontAlgn="base" latinLnBrk="0" hangingPunct="0">
              <a:lnSpc>
                <a:spcPct val="100000"/>
              </a:lnSpc>
              <a:spcBef>
                <a:spcPct val="0"/>
              </a:spcBef>
              <a:spcAft>
                <a:spcPct val="0"/>
              </a:spcAft>
              <a:buClrTx/>
              <a:buSzTx/>
              <a:buAutoNum type="alphaUcPeriod"/>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549275"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Allan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Maxam</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Walter Gilbert developed a chemical method that 		     modifies and removes a specific base from the DNA strand. The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pieces that are generated can be separated by electrophoresis.</a:t>
            </a:r>
            <a:endParaRPr kumimoji="0" lang="en-US" sz="1400" b="0" i="0" u="none" strike="noStrike" cap="none" normalizeH="0" baseline="0" dirty="0" smtClean="0">
              <a:ln>
                <a:noFill/>
              </a:ln>
              <a:solidFill>
                <a:schemeClr val="tx1"/>
              </a:solidFill>
              <a:effectLst/>
              <a:latin typeface="Arial" pitchFamily="34" charset="0"/>
            </a:endParaRPr>
          </a:p>
          <a:p>
            <a:pPr marL="0" marR="0" lvl="0" indent="549275"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Frederick Sanger developed a DNA synthesis method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3.27</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DNA primer is annealed to the desired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DNA polymerase extends to primer, and labeled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nucleotides incorporate in the newly made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2’, 3’-dideoxynucleotides are incorporated and stop 				        DNA synthesis in four test tubes, with each tube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containing one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dideoxynucleotide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such as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ddATP</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ddGTP</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ddCTP</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ddTTP</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For example,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ddATP</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will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stop DNA synthesis wherever an adenine nucleotide 				        needs to be inserted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3.26</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d)     Each resulting strand is a different length, and is 				         separated by electrophoresis.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e)     Can also be automated to sequence many samples and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up to 600-650 bases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3.28</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1)    Mixing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dideoxynucleotides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labeled with 				                            difference dyes in one tube.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Electrophoresis performed in a capillary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tube.</a:t>
            </a:r>
          </a:p>
          <a:p>
            <a:pPr lvl="8"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(3)    A laser stimulates the DNA piece, and a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recorder sends the information to a computer for analysis.</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400890"/>
            <a:ext cx="86106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romanUcPeriod" startAt="13"/>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Protein Methods</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1" i="0" u="none" strike="noStrike" cap="none" normalizeH="0" baseline="0" dirty="0" smtClean="0">
                <a:ln>
                  <a:noFill/>
                </a:ln>
                <a:solidFill>
                  <a:schemeClr val="tx1"/>
                </a:solidFill>
                <a:effectLst/>
                <a:latin typeface="Palatino Linotype" pitchFamily="18" charset="0"/>
                <a:ea typeface="Times New Roman" pitchFamily="18" charset="0"/>
                <a:cs typeface="Times"/>
              </a:rPr>
              <a:t>A.     Protein Gel Electrophoresis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Used to separate individual proteins by size or charge</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a:rPr>
              <a:t>Fig 3.29</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Can be one-dimensional (by size), or two-dimensional: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Isoelectric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focusing (first dimension)—separating proteins based on 		their charge in a capillary tube</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gel that has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pH gradient. Protein will</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band at a pH where they have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no charge, called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isoelectric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point.”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SDS-PAGE (second dimension)—treating proteins with sodium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dodecyl</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sulfate (a detergent), giving proteins a negative charge and 			separating them by size</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a:rPr>
              <a:t>Fig 3.30</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257889"/>
            <a:ext cx="86106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Protein Engineering</a:t>
            </a:r>
          </a:p>
          <a:p>
            <a:pPr marL="342900" marR="0" lvl="0" indent="-342900" algn="l" defTabSz="914400" rtl="0" eaLnBrk="1" fontAlgn="base" latinLnBrk="0" hangingPunct="1">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 method that allows researchers to modify the protein’s gene sequence to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hange and enhance protein function.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Must know amino acid sequence and chemical properties of the protein.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Several methods are available to change the amino acids, usually by mutating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only one nucleotide to alter one amino acid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 3.31; </a:t>
            </a:r>
            <a:r>
              <a:rPr kumimoji="0" lang="en-US" sz="1600" b="1" i="0" u="sng" strike="noStrike" cap="none" normalizeH="0" baseline="0" dirty="0" err="1" smtClean="0">
                <a:ln>
                  <a:noFill/>
                </a:ln>
                <a:solidFill>
                  <a:schemeClr val="tx1"/>
                </a:solidFill>
                <a:effectLst/>
                <a:latin typeface="Palatino Linotype" pitchFamily="18" charset="0"/>
                <a:ea typeface="Times New Roman" pitchFamily="18" charset="0"/>
                <a:cs typeface="Times"/>
              </a:rPr>
              <a:t>Oligonucleotide</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-directed</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1" i="0"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a:rPr>
              <a:t>mutagenesis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cs typeface="Times"/>
              </a:rPr>
              <a:t>	</a:t>
            </a:r>
            <a:r>
              <a:rPr lang="en-US" sz="1600" dirty="0" smtClean="0">
                <a:latin typeface="Palatino Linotype"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The gene must be cloned, using a viral vector called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bacteriophage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M13,” which is single-stranded at a point in the virus’ life cycle.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Oligonucleotide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with altered sequence is annealed to single-			         stranded DNA.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Replication occurs, and DNA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ligase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seals open ends, leading to a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mismatch showing the mutation.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d)     DNA is transferred to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E. coli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and replicated, causing some DNA to 		         have the mutations while others do not.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e)     Phage particles are produced in the bacteria and released as a single-		         stranded DNA cased in a protein coat.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      Mutant plaques are screened by hybridization.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4.  Not very efficient, so methods for enriching mutated DNA can be used, or 	 	     substituting a DNA fragment containing the mutation for the same DNA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fragment in the organism.</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52400" y="956452"/>
            <a:ext cx="8763000" cy="2354297"/>
          </a:xfrm>
          <a:prstGeom prst="rect">
            <a:avLst/>
          </a:prstGeom>
          <a:noFill/>
          <a:ln w="9525">
            <a:noFill/>
            <a:miter lim="800000"/>
            <a:headEnd/>
            <a:tailEnd/>
          </a:ln>
          <a:effectLst/>
        </p:spPr>
        <p:txBody>
          <a:bodyPr vert="horz" wrap="square" lIns="1002984" tIns="431664" rIns="685584" bIns="177744"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AutoNum type="alphaUcPeriod" startAt="3"/>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Protein Sequencing</a:t>
            </a:r>
          </a:p>
          <a:p>
            <a:pPr marL="457200" marR="0" lvl="0" indent="-45720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Edman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degradation determines the sequence by modifying the first amino acid of a protein and removing the modified amino acid. This is repeated until sequencing is completed</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charset="0"/>
              </a:rPr>
              <a:t>Fig 3.32</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228600" marR="0" lvl="0" indent="-228600" algn="l" defTabSz="914400" rtl="0" eaLnBrk="0" fontAlgn="base" latinLnBrk="0" hangingPunct="0">
              <a:lnSpc>
                <a:spcPct val="100000"/>
              </a:lnSpc>
              <a:spcBef>
                <a:spcPct val="0"/>
              </a:spcBef>
              <a:spcAft>
                <a:spcPct val="0"/>
              </a:spcAft>
              <a:buClrTx/>
              <a:buSzTx/>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2.  Mass spectroscopy can also be used.</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28600" y="685800"/>
            <a:ext cx="8458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romanUcPeriod" startAt="14"/>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DNA Microarray Technology</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Very similar to Southern blot hybridization, and can be used to: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Analyze gene activity.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Follow changes in genomic DNA.</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Used to study gene expression (transcription).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smtClean="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Performed in the following way: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Isolating DNA clones, or prepare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oligonucleotides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for the 			         microarray (probes).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Can be genomic or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cDNA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sequences or clones.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Apply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cDNA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or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oligonucleotides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to a substrate or chip.</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Isolation of total RNA or mRNA from a cell or a tissue.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Preparation of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cDNA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by reverse transcription.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5.      Labeling of DNA with the fluorescent dyes Cy3 (green), for a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disease state, or Cy5 (red) for the normal state.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6.      Hybridization of the fluorescently labeled target sample to the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microarray.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7.      Data acquisition and analysis, using lasers and a computer to 			         determine in which states the gene is being transcribed. The 			         fluorescence is converted to numbers (Table 3.3).</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ChangeArrowheads="1"/>
          </p:cNvSpPr>
          <p:nvPr/>
        </p:nvSpPr>
        <p:spPr bwMode="auto">
          <a:xfrm>
            <a:off x="1828800" y="2652713"/>
            <a:ext cx="9144000" cy="0"/>
          </a:xfrm>
          <a:prstGeom prst="rect">
            <a:avLst/>
          </a:prstGeom>
          <a:noFill/>
          <a:ln w="9525">
            <a:noFill/>
            <a:miter lim="800000"/>
            <a:headEnd/>
            <a:tailEnd/>
          </a:ln>
        </p:spPr>
        <p:txBody>
          <a:bodyPr>
            <a:spAutoFit/>
          </a:bodyPr>
          <a:lstStyle/>
          <a:p>
            <a:endParaRPr lang="en-US"/>
          </a:p>
        </p:txBody>
      </p:sp>
      <p:sp>
        <p:nvSpPr>
          <p:cNvPr id="46083" name="Rectangle 8"/>
          <p:cNvSpPr>
            <a:spLocks noChangeArrowheads="1"/>
          </p:cNvSpPr>
          <p:nvPr/>
        </p:nvSpPr>
        <p:spPr bwMode="auto">
          <a:xfrm>
            <a:off x="2414588" y="1409700"/>
            <a:ext cx="9144000" cy="0"/>
          </a:xfrm>
          <a:prstGeom prst="rect">
            <a:avLst/>
          </a:prstGeom>
          <a:noFill/>
          <a:ln w="9525">
            <a:noFill/>
            <a:miter lim="800000"/>
            <a:headEnd/>
            <a:tailEnd/>
          </a:ln>
        </p:spPr>
        <p:txBody>
          <a:bodyPr>
            <a:spAutoFit/>
          </a:bodyPr>
          <a:lstStyle/>
          <a:p>
            <a:endParaRPr lang="en-US"/>
          </a:p>
        </p:txBody>
      </p:sp>
      <p:pic>
        <p:nvPicPr>
          <p:cNvPr id="46084" name="Picture 7" descr="01_13"/>
          <p:cNvPicPr>
            <a:picLocks noChangeAspect="1" noChangeArrowheads="1"/>
          </p:cNvPicPr>
          <p:nvPr/>
        </p:nvPicPr>
        <p:blipFill>
          <a:blip r:embed="rId3" cstate="print"/>
          <a:srcRect t="5357"/>
          <a:stretch>
            <a:fillRect/>
          </a:stretch>
        </p:blipFill>
        <p:spPr bwMode="auto">
          <a:xfrm>
            <a:off x="1447800" y="80963"/>
            <a:ext cx="7239000" cy="6777037"/>
          </a:xfrm>
          <a:prstGeom prst="rect">
            <a:avLst/>
          </a:prstGeom>
          <a:noFill/>
          <a:ln w="9525">
            <a:noFill/>
            <a:miter lim="800000"/>
            <a:headEnd/>
            <a:tailEnd/>
          </a:ln>
        </p:spPr>
      </p:pic>
      <p:sp>
        <p:nvSpPr>
          <p:cNvPr id="46085" name="Text Box 9"/>
          <p:cNvSpPr txBox="1">
            <a:spLocks noChangeArrowheads="1"/>
          </p:cNvSpPr>
          <p:nvPr/>
        </p:nvSpPr>
        <p:spPr bwMode="auto">
          <a:xfrm>
            <a:off x="0" y="6316663"/>
            <a:ext cx="1371600" cy="366712"/>
          </a:xfrm>
          <a:prstGeom prst="rect">
            <a:avLst/>
          </a:prstGeom>
          <a:noFill/>
          <a:ln w="9525">
            <a:noFill/>
            <a:miter lim="800000"/>
            <a:headEnd/>
            <a:tailEnd/>
          </a:ln>
        </p:spPr>
        <p:txBody>
          <a:bodyPr>
            <a:spAutoFit/>
          </a:bodyPr>
          <a:lstStyle/>
          <a:p>
            <a:pPr>
              <a:spcBef>
                <a:spcPct val="50000"/>
              </a:spcBef>
            </a:pPr>
            <a:r>
              <a:rPr lang="en-US"/>
              <a:t>Fig. 1.13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28600" y="536766"/>
            <a:ext cx="85344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4"/>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Biotech Revolution: RNA Interference Technology: Gene Silencing</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RNA interference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RNAi</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  Double-stranded RNAs are processed into small double-stranded RNAs with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overhangs on the 3’ end.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RNase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enzyme called “Dicer” cuts the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dsRNA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into short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siRNAs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  Each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siRNA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combines with nucleases to form a RNA-induced silencing complex</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(RISC).</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siRNA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unwinds and RISC is activated.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e)  Activated RISC targets complimentary mRNA molecules.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siRNA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strands act as guides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where RISC cuts transcripts in an area where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siRNA</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binds, destroying the mRNA.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May be a useful method to reduce transcription, reducing gene expression. </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28600" y="1828800"/>
            <a:ext cx="8610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49275" algn="l" defTabSz="914400" rtl="0" eaLnBrk="1" fontAlgn="base" latinLnBrk="0" hangingPunct="1">
              <a:lnSpc>
                <a:spcPct val="100000"/>
              </a:lnSpc>
              <a:spcBef>
                <a:spcPct val="0"/>
              </a:spcBef>
              <a:spcAft>
                <a:spcPct val="0"/>
              </a:spcAft>
              <a:buClrTx/>
              <a:buSzTx/>
              <a:buFontTx/>
              <a:buAutoNum type="romanUcPeriod" startAt="15"/>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Applications of Recombinant DNA Technology</a:t>
            </a:r>
          </a:p>
          <a:p>
            <a:pPr marL="0" marR="0" lvl="0" indent="549275"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Recombinant DNA technology can be used in basic biology, medicine, industry, agriculture, and criminal investigation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Table 3.4</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313245"/>
            <a:ext cx="9144000" cy="6493892"/>
          </a:xfrm>
          <a:prstGeom prst="rect">
            <a:avLst/>
          </a:prstGeom>
          <a:noFill/>
          <a:ln w="9525">
            <a:noFill/>
            <a:miter lim="800000"/>
            <a:headEnd/>
            <a:tailEnd/>
          </a:ln>
          <a:effectLst/>
        </p:spPr>
        <p:txBody>
          <a:bodyPr vert="horz" wrap="square" lIns="698280" tIns="431664" rIns="1002984" bIns="177744" numCol="1" anchor="ctr" anchorCtr="0" compatLnSpc="1">
            <a:prstTxWarp prst="textNoShape">
              <a:avLst/>
            </a:prstTxWarp>
            <a:spAutoFit/>
          </a:bodyPr>
          <a:lstStyle/>
          <a:p>
            <a:pPr marL="400050" marR="0" lvl="0" indent="-400050" algn="just" defTabSz="914400" rtl="0" eaLnBrk="1" fontAlgn="base" latinLnBrk="0" hangingPunct="1">
              <a:lnSpc>
                <a:spcPct val="100000"/>
              </a:lnSpc>
              <a:spcBef>
                <a:spcPct val="0"/>
              </a:spcBef>
              <a:spcAft>
                <a:spcPct val="0"/>
              </a:spcAft>
              <a:buClrTx/>
              <a:buSzTx/>
              <a:buFontTx/>
              <a:buAutoNum type="romanUcPeriod" startAt="2"/>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Cutting and Joining DNA</a:t>
            </a:r>
          </a:p>
          <a:p>
            <a:pPr marL="400050" marR="0" lvl="0" indent="-400050" algn="just" defTabSz="914400" rtl="0" eaLnBrk="1" fontAlgn="base" latinLnBrk="0" hangingPunct="1">
              <a:lnSpc>
                <a:spcPct val="100000"/>
              </a:lnSpc>
              <a:spcBef>
                <a:spcPct val="0"/>
              </a:spcBef>
              <a:spcAft>
                <a:spcPct val="0"/>
              </a:spcAft>
              <a:buClrTx/>
              <a:buSzTx/>
              <a:buFontTx/>
              <a:buAutoNum type="romanUcPeriod" startAt="2"/>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Recombinant DNA is created when two pieces of DNA are joined together to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form a new DNA molecule.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The recombinant DNA is perpetuated in a host cell</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(bacteria or eukaryote)     	    	        which form a clone.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DNA can be amplified (have many copies made) in a host cell, or the DNA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can be expressed to produce a protein.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Endonuclease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restriction enzymes (RE):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1</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They cut double stranded</a:t>
            </a:r>
            <a:r>
              <a:rPr lang="en-US" sz="1400" dirty="0" smtClean="0">
                <a:latin typeface="Palatino Linotype" pitchFamily="18" charset="0"/>
                <a:ea typeface="Times New Roman" pitchFamily="18" charset="0"/>
                <a:cs typeface="Times" charset="0"/>
              </a:rPr>
              <a:t> DNA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across the sugar-phosphate backbone of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DNA by breaking the covalent bond holding the sugar and phosphate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together.</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Recognition sites for REs are usually 4 -</a:t>
            </a:r>
            <a:r>
              <a:rPr lang="en-US" sz="1400" dirty="0" smtClean="0">
                <a:latin typeface="Palatino Linotype" pitchFamily="18" charset="0"/>
                <a:ea typeface="Times New Roman" pitchFamily="18" charset="0"/>
                <a:cs typeface="Times" charset="0"/>
              </a:rPr>
              <a:t> 6</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base pairs in length, and are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palindromic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sng" strike="noStrike" cap="none" normalizeH="0" baseline="0" dirty="0" smtClean="0">
                <a:ln>
                  <a:noFill/>
                </a:ln>
                <a:solidFill>
                  <a:schemeClr val="tx1"/>
                </a:solidFill>
                <a:effectLst/>
                <a:latin typeface="Palatino Linotype" pitchFamily="18" charset="0"/>
                <a:ea typeface="Times New Roman" pitchFamily="18" charset="0"/>
                <a:cs typeface="Times" charset="0"/>
              </a:rPr>
              <a:t>(</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charset="0"/>
              </a:rPr>
              <a:t>Table 3.1</a:t>
            </a:r>
            <a:r>
              <a:rPr kumimoji="0" lang="en-US" sz="1400" b="0" i="0" u="sng"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400" b="0"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3</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Found in bacteria, where they are used as a defense against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bacteriophage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infection by cutting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bacteriophage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DNA inside of bacteria. Bacterial DNA is 	            protected from restriction enzymes by the addition of methyl groups to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bacterial DNA to adenine or cytosine.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4.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Can cut in to result in pieces of DNA with two possible ends:</a:t>
            </a:r>
            <a:endParaRPr kumimoji="0" lang="en-US" sz="14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Blunt ends—the enzyme cuts directly across the two strands of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Sticky ends—the enzyme cuts both strands in different places, leaving a     	                 short single-stranded piece of DNA to hang over the end of the molecule.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This piece can base pair with other single-stranded pieces of DNA to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form recombinant DNA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charset="0"/>
              </a:rPr>
              <a:t>Fig 3.2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291560"/>
            <a:ext cx="91440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l" defTabSz="914400" rtl="0" eaLnBrk="1" fontAlgn="base" latinLnBrk="0" hangingPunct="1">
              <a:lnSpc>
                <a:spcPct val="100000"/>
              </a:lnSpc>
              <a:spcBef>
                <a:spcPct val="0"/>
              </a:spcBef>
              <a:spcAft>
                <a:spcPct val="0"/>
              </a:spcAft>
              <a:buClrTx/>
              <a:buSzTx/>
              <a:buFontTx/>
              <a:buAutoNum type="romanUcPeriod" startAt="4"/>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DNA Cloning</a:t>
            </a:r>
          </a:p>
          <a:p>
            <a:pPr marL="400050" marR="0" lvl="0" indent="-40005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There are several steps involved in cloning a gene in a cell. The specific steps in an individual procedure may vary, but most follow these steps: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Isolation of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Ligating</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 DNA into a vector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3.4</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Transformation of a host cell with the recombinant DNA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3.5</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Selection of host cells containing the recombinant DNA.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5.      Screening cells for those with recombinant DNA or producing a protein of interest.</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 y="1337307"/>
            <a:ext cx="8839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l" defTabSz="914400" rtl="0" eaLnBrk="1" fontAlgn="base" latinLnBrk="0" hangingPunct="1">
              <a:lnSpc>
                <a:spcPct val="100000"/>
              </a:lnSpc>
              <a:spcBef>
                <a:spcPct val="0"/>
              </a:spcBef>
              <a:spcAft>
                <a:spcPct val="0"/>
              </a:spcAft>
              <a:buClrTx/>
              <a:buSzTx/>
              <a:buFontTx/>
              <a:buAutoNum type="romanUcPeriod" startAt="5"/>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Cloning Vectors</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Arial" pitchFamily="34" charset="0"/>
                <a:ea typeface="Times New Roman" pitchFamily="18" charset="0"/>
                <a:cs typeface="Times"/>
              </a:rPr>
              <a:t> </a:t>
            </a:r>
            <a:r>
              <a:rPr lang="en-US" sz="1400" dirty="0" smtClean="0">
                <a:latin typeface="Arial" pitchFamily="34" charset="0"/>
                <a:ea typeface="Times New Roman" pitchFamily="18" charset="0"/>
                <a:cs typeface="Times"/>
              </a:rPr>
              <a:t>        A.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The DNA of interest is inserted into a cloning vector to transport it into the host cell. The vector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needs</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t</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o have the following characteristics: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Have an origin of replication so that the DNA can be replicated within a host cell.</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Be small enough to be isolated without being degraded during purification.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Have several unique restriction sites for cloning a DNA fragment (called a “multiple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cloning site,” or “MCS”) so that the vector will be cut only once to open 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Have selectable markers for determining whether the cloning vehicle has been transferred 	         into</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cells and to indicate whether the foreign DNA has been inserted into the vector.</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754053"/>
            <a:ext cx="9144000" cy="5119156"/>
          </a:xfrm>
          <a:prstGeom prst="rect">
            <a:avLst/>
          </a:prstGeom>
          <a:noFill/>
          <a:ln w="9525">
            <a:noFill/>
            <a:miter lim="800000"/>
            <a:headEnd/>
            <a:tailEnd/>
          </a:ln>
          <a:effectLst/>
        </p:spPr>
        <p:txBody>
          <a:bodyPr vert="horz" wrap="square" lIns="990288" tIns="431664" rIns="685584" bIns="177744"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lphaUcPeriod" startAt="2"/>
              <a:tabLst/>
            </a:pPr>
            <a:r>
              <a:rPr kumimoji="0" lang="en-US" sz="1600" b="1" i="0" u="none" strike="noStrike" cap="none" normalizeH="0" baseline="0" dirty="0" smtClean="0">
                <a:ln>
                  <a:noFill/>
                </a:ln>
                <a:solidFill>
                  <a:schemeClr val="tx1"/>
                </a:solidFill>
                <a:effectLst/>
                <a:latin typeface="Palatino Linotype" pitchFamily="18" charset="0"/>
                <a:ea typeface="Times New Roman" pitchFamily="18" charset="0"/>
                <a:cs typeface="Times"/>
              </a:rPr>
              <a:t>Bacterial Vectors</a:t>
            </a:r>
          </a:p>
          <a:p>
            <a:pPr marL="228600" marR="0" lvl="0" indent="-2286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3000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Many plasmid vectors are available for bacteria, especially </a:t>
            </a:r>
            <a:r>
              <a:rPr kumimoji="0" lang="en-US" sz="1400" b="0" i="1" u="none" strike="noStrike" cap="none" normalizeH="0" baseline="0" dirty="0" smtClean="0">
                <a:ln>
                  <a:noFill/>
                </a:ln>
                <a:solidFill>
                  <a:schemeClr val="tx1"/>
                </a:solidFill>
                <a:effectLst/>
                <a:latin typeface="Palatino Linotype" pitchFamily="18" charset="0"/>
                <a:ea typeface="Times New Roman" pitchFamily="18" charset="0"/>
                <a:cs typeface="Times"/>
              </a:rPr>
              <a:t>E. coli</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There are also vectors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available for other species of bacteria, as well as fungi, animal cells, and plants. Three types: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lang="en-US" sz="1400" b="1" dirty="0" smtClean="0">
                <a:latin typeface="Palatino Linotype" pitchFamily="18" charset="0"/>
                <a:ea typeface="Times New Roman" pitchFamily="18" charset="0"/>
                <a:cs typeface="Times"/>
              </a:rPr>
              <a:t>1. </a:t>
            </a:r>
            <a:r>
              <a:rPr kumimoji="0" lang="en-US" sz="1400" b="1" i="0" u="none" strike="noStrike" cap="none" normalizeH="0" baseline="0" dirty="0" smtClean="0">
                <a:ln>
                  <a:noFill/>
                </a:ln>
                <a:solidFill>
                  <a:schemeClr val="tx1"/>
                </a:solidFill>
                <a:effectLst/>
                <a:latin typeface="Palatino Linotype" pitchFamily="18" charset="0"/>
                <a:ea typeface="Times New Roman" pitchFamily="18" charset="0"/>
                <a:cs typeface="Times"/>
              </a:rPr>
              <a:t>Plasmids</a:t>
            </a:r>
            <a:endParaRPr kumimoji="0" lang="en-US"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Extrachromosomal</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pieces of DNA not necessarily needed by bacteria.</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Have functions such as antibiotic resistance, pigment production, degradation of 	compounds, and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dinitrogen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fixation.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Engineered as vectors that fit pieces of DNA of up to 10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kilobases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in length.</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d)   Can have a high copy number (yield many copies of the plasmid in the cell) or low 	copy number (yield very few copies).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lang="en-US" sz="1400" dirty="0" smtClean="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e)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pBR322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 3.6)</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was one of the first plasmids created in the laboratory, and has 	the following characteristics: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The molecule is small, and can be isolated easily.</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This vector can accommodate DNA of up to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5 to 10 kb</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pBR322 has several unique restriction sites where the plasmid can be opened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for inserting a DNA fragment.</a:t>
            </a:r>
            <a:endParaRPr kumimoji="0" lang="en-US" sz="1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The genes encoding resistance to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ampicillin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amp</a:t>
            </a:r>
            <a:r>
              <a:rPr kumimoji="0" lang="en-US" sz="1400" b="0" i="0" u="none" strike="noStrike" cap="none" normalizeH="0" baseline="30000" dirty="0" err="1" smtClean="0">
                <a:ln>
                  <a:noFill/>
                </a:ln>
                <a:solidFill>
                  <a:schemeClr val="tx1"/>
                </a:solidFill>
                <a:effectLst/>
                <a:latin typeface="Palatino Linotype" pitchFamily="18" charset="0"/>
                <a:ea typeface="Times New Roman" pitchFamily="18" charset="0"/>
                <a:cs typeface="Times"/>
              </a:rPr>
              <a:t>r</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tetracycline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tet</a:t>
            </a:r>
            <a:r>
              <a:rPr kumimoji="0" lang="en-US" sz="1400" b="0" i="0" u="none" strike="noStrike" cap="none" normalizeH="0" baseline="30000" dirty="0" err="1" smtClean="0">
                <a:ln>
                  <a:noFill/>
                </a:ln>
                <a:solidFill>
                  <a:schemeClr val="tx1"/>
                </a:solidFill>
                <a:effectLst/>
                <a:latin typeface="Palatino Linotype" pitchFamily="18" charset="0"/>
                <a:ea typeface="Times New Roman" pitchFamily="18" charset="0"/>
                <a:cs typeface="Times"/>
              </a:rPr>
              <a:t>r</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are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used for plasmid and DNA insert selection.</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cs typeface="Times"/>
              </a:rPr>
              <a:t> </a:t>
            </a:r>
            <a:r>
              <a:rPr lang="en-US" sz="1400" dirty="0" smtClean="0">
                <a:latin typeface="Palatino Linotype" pitchFamily="18" charset="0"/>
                <a:cs typeface="Times"/>
              </a:rPr>
              <a:t>              </a:t>
            </a:r>
            <a:r>
              <a:rPr kumimoji="0" lang="en-US" sz="1400" b="0" i="0" u="none" strike="noStrike" cap="none" normalizeH="0" dirty="0" smtClean="0">
                <a:ln>
                  <a:noFill/>
                </a:ln>
                <a:solidFill>
                  <a:schemeClr val="tx1"/>
                </a:solidFill>
                <a:effectLst/>
                <a:latin typeface="Palatino Linotype" pitchFamily="18" charset="0"/>
                <a:cs typeface="Times"/>
              </a:rPr>
              <a:t> </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772400" cy="3108543"/>
          </a:xfrm>
          <a:prstGeom prst="rect">
            <a:avLst/>
          </a:prstGeom>
        </p:spPr>
        <p:txBody>
          <a:bodyPr wrap="square">
            <a:spAutoFit/>
          </a:bodyPr>
          <a:lstStyle/>
          <a:p>
            <a:pPr lvl="0" eaLnBrk="0" fontAlgn="base" hangingPunct="0">
              <a:spcBef>
                <a:spcPct val="0"/>
              </a:spcBef>
              <a:spcAft>
                <a:spcPct val="0"/>
              </a:spcAft>
            </a:pPr>
            <a:r>
              <a:rPr lang="en-US" sz="1400" dirty="0">
                <a:solidFill>
                  <a:prstClr val="black"/>
                </a:solidFill>
                <a:latin typeface="Palatino Linotype" pitchFamily="18" charset="0"/>
                <a:cs typeface="Times"/>
              </a:rPr>
              <a:t>d)   Selection of transformed cells may be done by one of two ways:</a:t>
            </a:r>
          </a:p>
          <a:p>
            <a:pPr lvl="0" eaLnBrk="0" fontAlgn="base" hangingPunct="0">
              <a:spcBef>
                <a:spcPct val="0"/>
              </a:spcBef>
              <a:spcAft>
                <a:spcPct val="0"/>
              </a:spcAft>
            </a:pPr>
            <a:endParaRPr lang="en-US" sz="1400" dirty="0">
              <a:solidFill>
                <a:prstClr val="black"/>
              </a:solidFill>
              <a:latin typeface="Palatino Linotype" pitchFamily="18" charset="0"/>
              <a:cs typeface="Times"/>
            </a:endParaRPr>
          </a:p>
          <a:p>
            <a:pPr lvl="0" eaLnBrk="0" fontAlgn="base" hangingPunct="0">
              <a:spcBef>
                <a:spcPct val="0"/>
              </a:spcBef>
              <a:spcAft>
                <a:spcPct val="0"/>
              </a:spcAft>
            </a:pPr>
            <a:r>
              <a:rPr lang="en-US" sz="1400" dirty="0">
                <a:solidFill>
                  <a:prstClr val="black"/>
                </a:solidFill>
                <a:latin typeface="Palatino Linotype" pitchFamily="18" charset="0"/>
                <a:cs typeface="Times"/>
              </a:rPr>
              <a:t>	         -  </a:t>
            </a:r>
            <a:r>
              <a:rPr lang="en-US" sz="1400" dirty="0" err="1">
                <a:solidFill>
                  <a:prstClr val="black"/>
                </a:solidFill>
                <a:latin typeface="Palatino Linotype" pitchFamily="18" charset="0"/>
                <a:cs typeface="Times"/>
              </a:rPr>
              <a:t>insertional</a:t>
            </a:r>
            <a:r>
              <a:rPr lang="en-US" sz="1400" dirty="0">
                <a:solidFill>
                  <a:prstClr val="black"/>
                </a:solidFill>
                <a:latin typeface="Palatino Linotype" pitchFamily="18" charset="0"/>
                <a:cs typeface="Times"/>
              </a:rPr>
              <a:t> inactivation of one of the two antibiotic genes in plasmids 		             as pBR322 </a:t>
            </a:r>
            <a:r>
              <a:rPr lang="en-US" sz="1400" b="1" u="sng" dirty="0">
                <a:solidFill>
                  <a:prstClr val="black"/>
                </a:solidFill>
                <a:latin typeface="Palatino Linotype" pitchFamily="18" charset="0"/>
                <a:cs typeface="Times"/>
              </a:rPr>
              <a:t>(Fig 3.7)</a:t>
            </a:r>
          </a:p>
          <a:p>
            <a:pPr lvl="0" eaLnBrk="0" fontAlgn="base" hangingPunct="0">
              <a:spcBef>
                <a:spcPct val="0"/>
              </a:spcBef>
              <a:spcAft>
                <a:spcPct val="0"/>
              </a:spcAft>
            </a:pPr>
            <a:endParaRPr lang="en-US" sz="1400" dirty="0">
              <a:solidFill>
                <a:prstClr val="black"/>
              </a:solidFill>
              <a:latin typeface="Palatino Linotype" pitchFamily="18" charset="0"/>
              <a:cs typeface="Times"/>
            </a:endParaRPr>
          </a:p>
          <a:p>
            <a:pPr lvl="0" eaLnBrk="0" fontAlgn="base" hangingPunct="0">
              <a:spcBef>
                <a:spcPct val="0"/>
              </a:spcBef>
              <a:spcAft>
                <a:spcPct val="0"/>
              </a:spcAft>
            </a:pPr>
            <a:r>
              <a:rPr lang="en-US" sz="1400" dirty="0">
                <a:solidFill>
                  <a:prstClr val="black"/>
                </a:solidFill>
                <a:latin typeface="Palatino Linotype" pitchFamily="18" charset="0"/>
                <a:cs typeface="Times"/>
              </a:rPr>
              <a:t>	          -  </a:t>
            </a:r>
            <a:r>
              <a:rPr lang="el-GR" sz="1400" dirty="0">
                <a:solidFill>
                  <a:prstClr val="black"/>
                </a:solidFill>
                <a:latin typeface="Palatino Linotype" pitchFamily="18" charset="0"/>
                <a:cs typeface="Times"/>
              </a:rPr>
              <a:t>α</a:t>
            </a:r>
            <a:r>
              <a:rPr lang="en-US" sz="1400" dirty="0">
                <a:solidFill>
                  <a:prstClr val="black"/>
                </a:solidFill>
                <a:latin typeface="Palatino Linotype" pitchFamily="18" charset="0"/>
                <a:cs typeface="Times"/>
              </a:rPr>
              <a:t>-</a:t>
            </a:r>
            <a:r>
              <a:rPr lang="en-US" sz="1400" dirty="0" err="1">
                <a:solidFill>
                  <a:prstClr val="black"/>
                </a:solidFill>
                <a:latin typeface="Palatino Linotype" pitchFamily="18" charset="0"/>
                <a:cs typeface="Times"/>
              </a:rPr>
              <a:t>complelemntation</a:t>
            </a:r>
            <a:r>
              <a:rPr lang="en-US" sz="1400" dirty="0">
                <a:solidFill>
                  <a:prstClr val="black"/>
                </a:solidFill>
                <a:latin typeface="Palatino Linotype" pitchFamily="18" charset="0"/>
                <a:cs typeface="Times"/>
              </a:rPr>
              <a:t> as in </a:t>
            </a:r>
            <a:r>
              <a:rPr lang="en-US" sz="1400" b="1" dirty="0">
                <a:solidFill>
                  <a:prstClr val="black"/>
                </a:solidFill>
                <a:latin typeface="Palatino Linotype" pitchFamily="18" charset="0"/>
                <a:cs typeface="Times"/>
              </a:rPr>
              <a:t>pUC18/pUC19</a:t>
            </a:r>
            <a:r>
              <a:rPr lang="en-US" sz="1400" dirty="0">
                <a:solidFill>
                  <a:prstClr val="black"/>
                </a:solidFill>
                <a:latin typeface="Palatino Linotype" pitchFamily="18" charset="0"/>
                <a:cs typeface="Times"/>
              </a:rPr>
              <a:t> where a portion of the 		              </a:t>
            </a:r>
            <a:r>
              <a:rPr lang="en-US" sz="1400" i="1" dirty="0" err="1">
                <a:solidFill>
                  <a:prstClr val="black"/>
                </a:solidFill>
                <a:latin typeface="Palatino Linotype" pitchFamily="18" charset="0"/>
                <a:cs typeface="Times"/>
              </a:rPr>
              <a:t>lac</a:t>
            </a:r>
            <a:r>
              <a:rPr lang="en-US" sz="1400" dirty="0" err="1">
                <a:solidFill>
                  <a:prstClr val="black"/>
                </a:solidFill>
                <a:latin typeface="Palatino Linotype" pitchFamily="18" charset="0"/>
                <a:cs typeface="Times"/>
              </a:rPr>
              <a:t>Z</a:t>
            </a:r>
            <a:r>
              <a:rPr lang="en-US" sz="1400" dirty="0">
                <a:solidFill>
                  <a:prstClr val="black"/>
                </a:solidFill>
                <a:latin typeface="Palatino Linotype" pitchFamily="18" charset="0"/>
                <a:cs typeface="Times"/>
              </a:rPr>
              <a:t> (</a:t>
            </a:r>
            <a:r>
              <a:rPr lang="el-GR" sz="1400" dirty="0">
                <a:solidFill>
                  <a:prstClr val="black"/>
                </a:solidFill>
                <a:latin typeface="Palatino Linotype" pitchFamily="18" charset="0"/>
                <a:cs typeface="Times"/>
              </a:rPr>
              <a:t>β</a:t>
            </a:r>
            <a:r>
              <a:rPr lang="en-US" sz="1400" dirty="0">
                <a:solidFill>
                  <a:prstClr val="black"/>
                </a:solidFill>
                <a:latin typeface="Palatino Linotype" pitchFamily="18" charset="0"/>
                <a:cs typeface="Times"/>
              </a:rPr>
              <a:t>-</a:t>
            </a:r>
            <a:r>
              <a:rPr lang="en-US" sz="1400" dirty="0" err="1">
                <a:solidFill>
                  <a:prstClr val="black"/>
                </a:solidFill>
                <a:latin typeface="Palatino Linotype" pitchFamily="18" charset="0"/>
                <a:cs typeface="Times"/>
              </a:rPr>
              <a:t>galactosidase</a:t>
            </a:r>
            <a:r>
              <a:rPr lang="en-US" sz="1400" dirty="0">
                <a:solidFill>
                  <a:prstClr val="black"/>
                </a:solidFill>
                <a:latin typeface="Palatino Linotype" pitchFamily="18" charset="0"/>
                <a:cs typeface="Times"/>
              </a:rPr>
              <a:t>) gene encoding 146 amino acids of the N-terminal 	   	              exists in the plasmid and contains a multiple cloning site. The chromosome </a:t>
            </a:r>
            <a:r>
              <a:rPr lang="en-US" sz="1400" dirty="0" smtClean="0">
                <a:solidFill>
                  <a:prstClr val="black"/>
                </a:solidFill>
                <a:latin typeface="Palatino Linotype" pitchFamily="18" charset="0"/>
                <a:cs typeface="Times"/>
              </a:rPr>
              <a:t>	              of </a:t>
            </a:r>
            <a:r>
              <a:rPr lang="en-US" sz="1400" dirty="0">
                <a:solidFill>
                  <a:prstClr val="black"/>
                </a:solidFill>
                <a:latin typeface="Palatino Linotype" pitchFamily="18" charset="0"/>
                <a:cs typeface="Times"/>
              </a:rPr>
              <a:t>the proper host contains the </a:t>
            </a:r>
            <a:r>
              <a:rPr lang="en-US" sz="1400" dirty="0" err="1">
                <a:solidFill>
                  <a:prstClr val="black"/>
                </a:solidFill>
                <a:latin typeface="Palatino Linotype" pitchFamily="18" charset="0"/>
                <a:cs typeface="Times"/>
              </a:rPr>
              <a:t>carboxy</a:t>
            </a:r>
            <a:r>
              <a:rPr lang="en-US" sz="1400" dirty="0">
                <a:solidFill>
                  <a:prstClr val="black"/>
                </a:solidFill>
                <a:latin typeface="Palatino Linotype" pitchFamily="18" charset="0"/>
                <a:cs typeface="Times"/>
              </a:rPr>
              <a:t> end of </a:t>
            </a:r>
            <a:r>
              <a:rPr lang="en-US" sz="1400" i="1" dirty="0" err="1">
                <a:solidFill>
                  <a:prstClr val="black"/>
                </a:solidFill>
                <a:latin typeface="Palatino Linotype" pitchFamily="18" charset="0"/>
                <a:cs typeface="Times"/>
              </a:rPr>
              <a:t>lac</a:t>
            </a:r>
            <a:r>
              <a:rPr lang="en-US" sz="1400" dirty="0" err="1">
                <a:solidFill>
                  <a:prstClr val="black"/>
                </a:solidFill>
                <a:latin typeface="Palatino Linotype" pitchFamily="18" charset="0"/>
                <a:cs typeface="Times"/>
              </a:rPr>
              <a:t>Z</a:t>
            </a:r>
            <a:r>
              <a:rPr lang="en-US" sz="1400" dirty="0">
                <a:solidFill>
                  <a:prstClr val="black"/>
                </a:solidFill>
                <a:latin typeface="Palatino Linotype" pitchFamily="18" charset="0"/>
                <a:cs typeface="Times"/>
              </a:rPr>
              <a:t>.  Lack of insertion in the </a:t>
            </a:r>
            <a:r>
              <a:rPr lang="en-US" sz="1400" dirty="0" smtClean="0">
                <a:solidFill>
                  <a:prstClr val="black"/>
                </a:solidFill>
                <a:latin typeface="Palatino Linotype" pitchFamily="18" charset="0"/>
                <a:cs typeface="Times"/>
              </a:rPr>
              <a:t>	              plasmid </a:t>
            </a:r>
            <a:r>
              <a:rPr lang="en-US" sz="1400" dirty="0">
                <a:solidFill>
                  <a:prstClr val="black"/>
                </a:solidFill>
                <a:latin typeface="Palatino Linotype" pitchFamily="18" charset="0"/>
                <a:cs typeface="Times"/>
              </a:rPr>
              <a:t>results in </a:t>
            </a:r>
            <a:r>
              <a:rPr lang="el-GR" sz="1400" dirty="0">
                <a:solidFill>
                  <a:prstClr val="black"/>
                </a:solidFill>
                <a:latin typeface="Palatino Linotype" pitchFamily="18" charset="0"/>
                <a:cs typeface="Times"/>
              </a:rPr>
              <a:t>α</a:t>
            </a:r>
            <a:r>
              <a:rPr lang="en-US" sz="1400" dirty="0">
                <a:solidFill>
                  <a:prstClr val="black"/>
                </a:solidFill>
                <a:latin typeface="Palatino Linotype" pitchFamily="18" charset="0"/>
                <a:cs typeface="Times"/>
              </a:rPr>
              <a:t>-</a:t>
            </a:r>
            <a:r>
              <a:rPr lang="en-US" sz="1400" dirty="0" err="1">
                <a:solidFill>
                  <a:prstClr val="black"/>
                </a:solidFill>
                <a:latin typeface="Palatino Linotype" pitchFamily="18" charset="0"/>
                <a:cs typeface="Times"/>
              </a:rPr>
              <a:t>complelemntation</a:t>
            </a:r>
            <a:r>
              <a:rPr lang="en-US" sz="1400" dirty="0">
                <a:solidFill>
                  <a:prstClr val="black"/>
                </a:solidFill>
                <a:latin typeface="Palatino Linotype" pitchFamily="18" charset="0"/>
                <a:cs typeface="Times"/>
              </a:rPr>
              <a:t> and production of a functional </a:t>
            </a:r>
            <a:endParaRPr lang="en-US" sz="1400" dirty="0" smtClean="0">
              <a:solidFill>
                <a:prstClr val="black"/>
              </a:solidFill>
              <a:latin typeface="Palatino Linotype" pitchFamily="18" charset="0"/>
              <a:cs typeface="Times"/>
            </a:endParaRPr>
          </a:p>
          <a:p>
            <a:pPr eaLnBrk="0" fontAlgn="base" hangingPunct="0">
              <a:spcBef>
                <a:spcPct val="0"/>
              </a:spcBef>
              <a:spcAft>
                <a:spcPct val="0"/>
              </a:spcAft>
            </a:pPr>
            <a:r>
              <a:rPr lang="en-US" sz="1400" dirty="0">
                <a:solidFill>
                  <a:prstClr val="black"/>
                </a:solidFill>
                <a:latin typeface="Palatino Linotype" pitchFamily="18" charset="0"/>
                <a:cs typeface="Times"/>
              </a:rPr>
              <a:t>	 </a:t>
            </a:r>
            <a:r>
              <a:rPr lang="en-US" sz="1400" dirty="0" smtClean="0">
                <a:solidFill>
                  <a:prstClr val="black"/>
                </a:solidFill>
                <a:latin typeface="Palatino Linotype" pitchFamily="18" charset="0"/>
                <a:cs typeface="Times"/>
              </a:rPr>
              <a:t>             </a:t>
            </a:r>
            <a:r>
              <a:rPr lang="el-GR" sz="1400" dirty="0" smtClean="0">
                <a:solidFill>
                  <a:prstClr val="black"/>
                </a:solidFill>
                <a:latin typeface="Palatino Linotype" pitchFamily="18" charset="0"/>
                <a:cs typeface="Times"/>
              </a:rPr>
              <a:t>β</a:t>
            </a:r>
            <a:r>
              <a:rPr lang="en-US" sz="1400" dirty="0">
                <a:solidFill>
                  <a:prstClr val="black"/>
                </a:solidFill>
                <a:latin typeface="Palatino Linotype" pitchFamily="18" charset="0"/>
                <a:cs typeface="Times"/>
              </a:rPr>
              <a:t>-</a:t>
            </a:r>
            <a:r>
              <a:rPr lang="en-US" sz="1400" dirty="0" err="1">
                <a:solidFill>
                  <a:prstClr val="black"/>
                </a:solidFill>
                <a:latin typeface="Palatino Linotype" pitchFamily="18" charset="0"/>
                <a:cs typeface="Times"/>
              </a:rPr>
              <a:t>galactosidase</a:t>
            </a:r>
            <a:r>
              <a:rPr lang="en-US" sz="1400" dirty="0">
                <a:solidFill>
                  <a:prstClr val="black"/>
                </a:solidFill>
                <a:latin typeface="Palatino Linotype" pitchFamily="18" charset="0"/>
                <a:cs typeface="Times"/>
              </a:rPr>
              <a:t> which breaks down a </a:t>
            </a:r>
            <a:r>
              <a:rPr lang="en-US" sz="1400" dirty="0" err="1">
                <a:solidFill>
                  <a:prstClr val="black"/>
                </a:solidFill>
                <a:latin typeface="Palatino Linotype" pitchFamily="18" charset="0"/>
                <a:cs typeface="Times"/>
              </a:rPr>
              <a:t>chromogenic</a:t>
            </a:r>
            <a:r>
              <a:rPr lang="en-US" sz="1400" dirty="0">
                <a:solidFill>
                  <a:prstClr val="black"/>
                </a:solidFill>
                <a:latin typeface="Palatino Linotype" pitchFamily="18" charset="0"/>
                <a:cs typeface="Times"/>
              </a:rPr>
              <a:t> lactose analog (X-gal) </a:t>
            </a:r>
            <a:r>
              <a:rPr lang="en-US" sz="1400" dirty="0" smtClean="0">
                <a:solidFill>
                  <a:prstClr val="black"/>
                </a:solidFill>
                <a:latin typeface="Palatino Linotype" pitchFamily="18" charset="0"/>
                <a:cs typeface="Times"/>
              </a:rPr>
              <a:t>	              and </a:t>
            </a:r>
            <a:r>
              <a:rPr lang="en-US" sz="1400" dirty="0">
                <a:solidFill>
                  <a:prstClr val="black"/>
                </a:solidFill>
                <a:latin typeface="Palatino Linotype" pitchFamily="18" charset="0"/>
                <a:cs typeface="Times"/>
              </a:rPr>
              <a:t>produces a blue colony. Presence of </a:t>
            </a:r>
            <a:r>
              <a:rPr lang="en-US" sz="1400" dirty="0" smtClean="0">
                <a:solidFill>
                  <a:prstClr val="black"/>
                </a:solidFill>
                <a:latin typeface="Palatino Linotype" pitchFamily="18" charset="0"/>
                <a:cs typeface="Times"/>
              </a:rPr>
              <a:t>DNA fragment insertion </a:t>
            </a:r>
            <a:r>
              <a:rPr lang="en-US" sz="1400" dirty="0">
                <a:solidFill>
                  <a:prstClr val="black"/>
                </a:solidFill>
                <a:latin typeface="Palatino Linotype" pitchFamily="18" charset="0"/>
                <a:cs typeface="Times"/>
              </a:rPr>
              <a:t>in the </a:t>
            </a:r>
            <a:r>
              <a:rPr lang="en-US" sz="1400" dirty="0" smtClean="0">
                <a:solidFill>
                  <a:prstClr val="black"/>
                </a:solidFill>
                <a:latin typeface="Palatino Linotype" pitchFamily="18" charset="0"/>
                <a:cs typeface="Times"/>
              </a:rPr>
              <a:t>		              multiple cloning site of </a:t>
            </a:r>
            <a:r>
              <a:rPr lang="en-US" sz="1400" i="1" dirty="0" err="1" smtClean="0">
                <a:solidFill>
                  <a:prstClr val="black"/>
                </a:solidFill>
                <a:latin typeface="Palatino Linotype" pitchFamily="18" charset="0"/>
                <a:cs typeface="Times"/>
              </a:rPr>
              <a:t>lac</a:t>
            </a:r>
            <a:r>
              <a:rPr lang="en-US" sz="1400" dirty="0" err="1" smtClean="0">
                <a:solidFill>
                  <a:prstClr val="black"/>
                </a:solidFill>
                <a:latin typeface="Palatino Linotype" pitchFamily="18" charset="0"/>
                <a:cs typeface="Times"/>
              </a:rPr>
              <a:t>Z</a:t>
            </a:r>
            <a:r>
              <a:rPr lang="en-US" sz="1400" dirty="0" smtClean="0">
                <a:solidFill>
                  <a:prstClr val="black"/>
                </a:solidFill>
                <a:latin typeface="Palatino Linotype" pitchFamily="18" charset="0"/>
                <a:cs typeface="Times"/>
              </a:rPr>
              <a:t> in </a:t>
            </a:r>
            <a:r>
              <a:rPr lang="en-US" sz="1400" dirty="0">
                <a:solidFill>
                  <a:prstClr val="black"/>
                </a:solidFill>
                <a:latin typeface="Palatino Linotype" pitchFamily="18" charset="0"/>
                <a:cs typeface="Times"/>
              </a:rPr>
              <a:t>the </a:t>
            </a:r>
            <a:r>
              <a:rPr lang="en-US" sz="1400" dirty="0" smtClean="0">
                <a:solidFill>
                  <a:prstClr val="black"/>
                </a:solidFill>
                <a:latin typeface="Palatino Linotype" pitchFamily="18" charset="0"/>
                <a:cs typeface="Times"/>
              </a:rPr>
              <a:t>plasmid renders the </a:t>
            </a:r>
            <a:r>
              <a:rPr lang="el-GR" sz="1400" dirty="0">
                <a:solidFill>
                  <a:prstClr val="black"/>
                </a:solidFill>
                <a:latin typeface="Palatino Linotype" pitchFamily="18" charset="0"/>
                <a:cs typeface="Times"/>
              </a:rPr>
              <a:t>β</a:t>
            </a:r>
            <a:r>
              <a:rPr lang="en-US" sz="1400" dirty="0" smtClean="0">
                <a:solidFill>
                  <a:prstClr val="black"/>
                </a:solidFill>
                <a:latin typeface="Palatino Linotype" pitchFamily="18" charset="0"/>
                <a:cs typeface="Times"/>
              </a:rPr>
              <a:t>-</a:t>
            </a:r>
            <a:r>
              <a:rPr lang="en-US" sz="1400" dirty="0" err="1" smtClean="0">
                <a:solidFill>
                  <a:prstClr val="black"/>
                </a:solidFill>
                <a:latin typeface="Palatino Linotype" pitchFamily="18" charset="0"/>
                <a:cs typeface="Times"/>
              </a:rPr>
              <a:t>galactosidase</a:t>
            </a:r>
            <a:r>
              <a:rPr lang="en-US" sz="1400" dirty="0" smtClean="0">
                <a:solidFill>
                  <a:prstClr val="black"/>
                </a:solidFill>
                <a:latin typeface="Palatino Linotype" pitchFamily="18" charset="0"/>
                <a:cs typeface="Times"/>
              </a:rPr>
              <a:t> 	   	              inactive and the colony is white. (</a:t>
            </a:r>
            <a:r>
              <a:rPr lang="en-US" sz="1400" b="1" u="sng" dirty="0" smtClean="0">
                <a:solidFill>
                  <a:prstClr val="black"/>
                </a:solidFill>
                <a:latin typeface="Palatino Linotype" pitchFamily="18" charset="0"/>
                <a:cs typeface="Times"/>
              </a:rPr>
              <a:t>Fig 3.8, Fig 3.9</a:t>
            </a:r>
            <a:r>
              <a:rPr lang="en-US" sz="1400" dirty="0" smtClean="0">
                <a:solidFill>
                  <a:prstClr val="black"/>
                </a:solidFill>
                <a:latin typeface="Palatino Linotype" pitchFamily="18" charset="0"/>
                <a:cs typeface="Times"/>
              </a:rPr>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93790"/>
            <a:ext cx="9144000" cy="5816783"/>
          </a:xfrm>
          <a:prstGeom prst="rect">
            <a:avLst/>
          </a:prstGeom>
          <a:noFill/>
          <a:ln w="9525">
            <a:noFill/>
            <a:miter lim="800000"/>
            <a:headEnd/>
            <a:tailEnd/>
          </a:ln>
          <a:effectLst/>
        </p:spPr>
        <p:txBody>
          <a:bodyPr vert="horz" wrap="square" lIns="698280" tIns="431664" rIns="1002984"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600" b="1" i="0" u="none" strike="noStrike" cap="none" normalizeH="0" baseline="0" dirty="0" err="1" smtClean="0">
                <a:ln>
                  <a:noFill/>
                </a:ln>
                <a:solidFill>
                  <a:schemeClr val="tx1"/>
                </a:solidFill>
                <a:effectLst/>
                <a:latin typeface="Palatino Linotype" pitchFamily="18" charset="0"/>
                <a:ea typeface="Times New Roman" pitchFamily="18" charset="0"/>
                <a:cs typeface="Times"/>
              </a:rPr>
              <a:t>Bacteriophage</a:t>
            </a:r>
            <a:endParaRPr kumimoji="0" lang="en-US" sz="1600" b="1"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342900" marR="0" lvl="0" indent="-342900" algn="l" defTabSz="914400" rtl="0" eaLnBrk="1" fontAlgn="base" latinLnBrk="0" hangingPunct="1">
              <a:lnSpc>
                <a:spcPct val="100000"/>
              </a:lnSpc>
              <a:spcBef>
                <a:spcPct val="0"/>
              </a:spcBef>
              <a:spcAft>
                <a:spcPct val="0"/>
              </a:spcAft>
              <a:buClrTx/>
              <a:buSzTx/>
              <a:tabLst/>
            </a:pPr>
            <a:endParaRPr kumimoji="0" lang="en-US" sz="1400" b="1"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R"/>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Infects bacteria, and whose DNA can be engineered into a cloning vector.</a:t>
            </a:r>
          </a:p>
          <a:p>
            <a:pPr marL="342900" marR="0" lvl="0" indent="-34290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Kills bacteria by two pathways:</a:t>
            </a:r>
            <a:endParaRPr kumimoji="0" lang="en-US" sz="1400" b="0" i="0" u="none" strike="noStrike" cap="none" normalizeH="0" baseline="0" dirty="0" smtClean="0">
              <a:ln>
                <a:noFill/>
              </a:ln>
              <a:solidFill>
                <a:schemeClr val="tx1"/>
              </a:solidFill>
              <a:effectLst/>
              <a:latin typeface="Arial" pitchFamily="34" charset="0"/>
            </a:endParaRPr>
          </a:p>
          <a:p>
            <a:pPr marL="1143000" lvl="2" indent="-228600" eaLnBrk="0" fontAlgn="base" hangingPunct="0">
              <a:spcBef>
                <a:spcPct val="0"/>
              </a:spcBef>
              <a:spcAft>
                <a:spcPct val="0"/>
              </a:spcAft>
              <a:buFontTx/>
              <a:buAutoNum type="arabicParenBoth"/>
            </a:pP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Lytic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pathway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3.10</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685800" lvl="1" indent="-228600" eaLnBrk="0" fontAlgn="base" hangingPunct="0">
              <a:spcBef>
                <a:spcPct val="0"/>
              </a:spcBef>
              <a:spcAft>
                <a:spcPct val="0"/>
              </a:spcAft>
            </a:pPr>
            <a:endParaRPr lang="en-US" sz="1400" dirty="0">
              <a:latin typeface="Palatino Linotype" pitchFamily="18" charset="0"/>
              <a:ea typeface="Times New Roman" pitchFamily="18" charset="0"/>
              <a:cs typeface="Times"/>
            </a:endParaRPr>
          </a:p>
          <a:p>
            <a:pPr marL="685800" lvl="1" indent="-22860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Important in research because recombinant phage DNA can be inserted into 	bacteria on a bacterial plate. The bacteria die, forming clear areas called “plaques” 	where the recombinant DNA can be isolated.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Lysogenic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pathway: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 phage genome is integrated into the bacterial DNA, replicating along with the 	bacterial cell genome.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Palatino Linotype" pitchFamily="18" charset="0"/>
                <a:ea typeface="Times New Roman" pitchFamily="18" charset="0"/>
                <a:cs typeface="Times"/>
              </a:rPr>
              <a:t>    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Engineered to only work when recombinant DNA and viral particles; are packaged in a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test tube and placed on bacterial plates to infect bacteria.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Palatino Linotype" pitchFamily="18" charset="0"/>
              <a:ea typeface="Times New Roman" pitchFamily="18" charset="0"/>
              <a:cs typeface="Times"/>
            </a:endParaRPr>
          </a:p>
          <a:p>
            <a:pPr lvl="0" eaLnBrk="0" fontAlgn="base" hangingPunct="0">
              <a:spcBef>
                <a:spcPct val="0"/>
              </a:spcBef>
              <a:spcAft>
                <a:spcPct val="0"/>
              </a:spcAft>
            </a:pPr>
            <a:r>
              <a:rPr lang="en-US" sz="1400" dirty="0" smtClean="0">
                <a:latin typeface="Palatino Linotype" pitchFamily="18" charset="0"/>
                <a:ea typeface="Times New Roman" pitchFamily="18" charset="0"/>
                <a:cs typeface="Times"/>
              </a:rPr>
              <a:t>    d</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Usually hold DNA up to </a:t>
            </a:r>
            <a:r>
              <a:rPr kumimoji="0" lang="en-US" sz="1400" b="1" i="0" u="none" strike="noStrike" cap="none" normalizeH="0" baseline="0" dirty="0" smtClean="0">
                <a:ln>
                  <a:noFill/>
                </a:ln>
                <a:solidFill>
                  <a:schemeClr val="tx1"/>
                </a:solidFill>
                <a:effectLst/>
                <a:latin typeface="Palatino Linotype" pitchFamily="18" charset="0"/>
                <a:ea typeface="Times New Roman" pitchFamily="18" charset="0"/>
                <a:cs typeface="Times"/>
              </a:rPr>
              <a:t>20 kb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in length</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lang="en-US" sz="1400" dirty="0" smtClean="0">
                <a:latin typeface="Palatino Linotype" pitchFamily="18" charset="0"/>
              </a:rPr>
              <a:t>(</a:t>
            </a:r>
            <a:r>
              <a:rPr lang="en-US" sz="1400" b="1" u="sng" dirty="0" smtClean="0">
                <a:latin typeface="Palatino Linotype" pitchFamily="18" charset="0"/>
              </a:rPr>
              <a:t>Figure 3.11</a:t>
            </a:r>
            <a:r>
              <a:rPr lang="en-US" sz="1400" dirty="0" smtClean="0">
                <a:latin typeface="Palatino Linotype" pitchFamily="18" charset="0"/>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Arial" pitchFamily="34" charset="0"/>
              </a:rPr>
              <a:t>    </a:t>
            </a:r>
            <a:r>
              <a:rPr lang="en-US" sz="1400" dirty="0" smtClean="0">
                <a:latin typeface="Palatino Linotype" pitchFamily="18" charset="0"/>
              </a:rPr>
              <a:t>e)   Phage vectors that have segments of non-essential DNA removed, to accommodate    	foreign DNA, are called </a:t>
            </a:r>
            <a:r>
              <a:rPr lang="en-US" sz="1400" b="1" dirty="0" smtClean="0">
                <a:latin typeface="Palatino Linotype" pitchFamily="18" charset="0"/>
              </a:rPr>
              <a:t>replacement vectors</a:t>
            </a:r>
            <a:r>
              <a:rPr lang="en-US" sz="1400" dirty="0" smtClean="0">
                <a:latin typeface="Palatino Linotype" pitchFamily="18" charset="0"/>
              </a:rPr>
              <a:t>.  Another type of phage vectors, 	called </a:t>
            </a:r>
            <a:r>
              <a:rPr lang="en-US" sz="1400" b="1" dirty="0" smtClean="0">
                <a:latin typeface="Palatino Linotype" pitchFamily="18" charset="0"/>
              </a:rPr>
              <a:t>insertion vector</a:t>
            </a:r>
            <a:r>
              <a:rPr lang="en-US" sz="1400" dirty="0" smtClean="0">
                <a:latin typeface="Palatino Linotype" pitchFamily="18" charset="0"/>
              </a:rPr>
              <a:t>, has one restriction site for the insertion of DNA 5-10 kb.   </a:t>
            </a:r>
            <a:endParaRPr kumimoji="0" lang="en-US" sz="1400" i="0" u="none" strike="noStrike" cap="none" normalizeH="0" baseline="0" dirty="0" smtClean="0">
              <a:ln>
                <a:noFill/>
              </a:ln>
              <a:solidFill>
                <a:schemeClr val="tx1"/>
              </a:solidFill>
              <a:effectLst/>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1048318"/>
            <a:ext cx="8305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b="1" dirty="0">
                <a:latin typeface="Palatino Linotype" pitchFamily="18" charset="0"/>
                <a:ea typeface="Times New Roman" pitchFamily="18" charset="0"/>
                <a:cs typeface="Times"/>
              </a:rPr>
              <a:t>3</a:t>
            </a:r>
            <a:r>
              <a:rPr kumimoji="0" lang="en-US" b="1"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b="1" i="0" u="none" strike="noStrike" cap="none" normalizeH="0" baseline="0" dirty="0" err="1" smtClean="0">
                <a:ln>
                  <a:noFill/>
                </a:ln>
                <a:solidFill>
                  <a:schemeClr val="tx1"/>
                </a:solidFill>
                <a:effectLst/>
                <a:latin typeface="Palatino Linotype" pitchFamily="18" charset="0"/>
                <a:ea typeface="Times New Roman" pitchFamily="18" charset="0"/>
                <a:cs typeface="Times"/>
              </a:rPr>
              <a:t>Cosmids</a:t>
            </a: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A small plasmid that contains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cos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(cohesive termini) sites from phage 	DNA, a plasmid origin of replication, and genes for antibiotic resistance.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Packaged into 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bacteriophage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protein coat </a:t>
            </a:r>
            <a:r>
              <a:rPr kumimoji="0" lang="en-US" sz="1600" b="0" i="1" u="none" strike="noStrike" cap="none" normalizeH="0" baseline="0" dirty="0" smtClean="0">
                <a:ln>
                  <a:noFill/>
                </a:ln>
                <a:solidFill>
                  <a:schemeClr val="tx1"/>
                </a:solidFill>
                <a:effectLst/>
                <a:latin typeface="Palatino Linotype" pitchFamily="18" charset="0"/>
                <a:ea typeface="Times New Roman" pitchFamily="18" charset="0"/>
                <a:cs typeface="Times"/>
              </a:rPr>
              <a:t>in vitro</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but the plasmid 	replicates like a plasmid instead of phage DNA once it is in the bacteria.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Can hold pieces of DNA 35 – 45 kb.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757</Words>
  <Application>Microsoft Office PowerPoint</Application>
  <PresentationFormat>On-screen Show (4:3)</PresentationFormat>
  <Paragraphs>353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3   Basic Principles of Recombinant DNA Technology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Indiana University - Purdue University Fort Wayne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Basic Principles of Recombinant DNA Technology</dc:title>
  <dc:creator>mourad</dc:creator>
  <cp:lastModifiedBy>mourad</cp:lastModifiedBy>
  <cp:revision>89</cp:revision>
  <dcterms:created xsi:type="dcterms:W3CDTF">2010-08-30T12:25:46Z</dcterms:created>
  <dcterms:modified xsi:type="dcterms:W3CDTF">2010-09-01T18:17:39Z</dcterms:modified>
</cp:coreProperties>
</file>